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0"/>
  </p:notesMasterIdLst>
  <p:handoutMasterIdLst>
    <p:handoutMasterId r:id="rId21"/>
  </p:handoutMasterIdLst>
  <p:sldIdLst>
    <p:sldId id="256" r:id="rId2"/>
    <p:sldId id="257" r:id="rId3"/>
    <p:sldId id="258" r:id="rId4"/>
    <p:sldId id="278" r:id="rId5"/>
    <p:sldId id="259" r:id="rId6"/>
    <p:sldId id="269" r:id="rId7"/>
    <p:sldId id="270" r:id="rId8"/>
    <p:sldId id="260" r:id="rId9"/>
    <p:sldId id="272" r:id="rId10"/>
    <p:sldId id="273" r:id="rId11"/>
    <p:sldId id="279" r:id="rId12"/>
    <p:sldId id="271" r:id="rId13"/>
    <p:sldId id="285" r:id="rId14"/>
    <p:sldId id="264" r:id="rId15"/>
    <p:sldId id="282" r:id="rId16"/>
    <p:sldId id="286" r:id="rId17"/>
    <p:sldId id="284" r:id="rId18"/>
    <p:sldId id="266" r:id="rId19"/>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imes New Roman" pitchFamily="18" charset="0"/>
        <a:ea typeface="+mn-ea"/>
        <a:cs typeface="+mn-cs"/>
      </a:defRPr>
    </a:lvl1pPr>
    <a:lvl2pPr marL="457200" algn="ctr" rtl="0" fontAlgn="base">
      <a:spcBef>
        <a:spcPct val="0"/>
      </a:spcBef>
      <a:spcAft>
        <a:spcPct val="0"/>
      </a:spcAft>
      <a:defRPr sz="2400" b="1" kern="1200">
        <a:solidFill>
          <a:srgbClr val="FFFF00"/>
        </a:solidFill>
        <a:latin typeface="Times New Roman" pitchFamily="18" charset="0"/>
        <a:ea typeface="+mn-ea"/>
        <a:cs typeface="+mn-cs"/>
      </a:defRPr>
    </a:lvl2pPr>
    <a:lvl3pPr marL="914400" algn="ctr" rtl="0" fontAlgn="base">
      <a:spcBef>
        <a:spcPct val="0"/>
      </a:spcBef>
      <a:spcAft>
        <a:spcPct val="0"/>
      </a:spcAft>
      <a:defRPr sz="2400" b="1" kern="1200">
        <a:solidFill>
          <a:srgbClr val="FFFF00"/>
        </a:solidFill>
        <a:latin typeface="Times New Roman" pitchFamily="18" charset="0"/>
        <a:ea typeface="+mn-ea"/>
        <a:cs typeface="+mn-cs"/>
      </a:defRPr>
    </a:lvl3pPr>
    <a:lvl4pPr marL="1371600" algn="ctr" rtl="0" fontAlgn="base">
      <a:spcBef>
        <a:spcPct val="0"/>
      </a:spcBef>
      <a:spcAft>
        <a:spcPct val="0"/>
      </a:spcAft>
      <a:defRPr sz="2400" b="1" kern="1200">
        <a:solidFill>
          <a:srgbClr val="FFFF00"/>
        </a:solidFill>
        <a:latin typeface="Times New Roman" pitchFamily="18" charset="0"/>
        <a:ea typeface="+mn-ea"/>
        <a:cs typeface="+mn-cs"/>
      </a:defRPr>
    </a:lvl4pPr>
    <a:lvl5pPr marL="1828800" algn="ctr" rtl="0" fontAlgn="base">
      <a:spcBef>
        <a:spcPct val="0"/>
      </a:spcBef>
      <a:spcAft>
        <a:spcPct val="0"/>
      </a:spcAft>
      <a:defRPr sz="2400" b="1" kern="1200">
        <a:solidFill>
          <a:srgbClr val="FFFF00"/>
        </a:solidFill>
        <a:latin typeface="Times New Roman" pitchFamily="18" charset="0"/>
        <a:ea typeface="+mn-ea"/>
        <a:cs typeface="+mn-cs"/>
      </a:defRPr>
    </a:lvl5pPr>
    <a:lvl6pPr marL="2286000" algn="l" defTabSz="914400" rtl="0" eaLnBrk="1" latinLnBrk="0" hangingPunct="1">
      <a:defRPr sz="2400" b="1" kern="1200">
        <a:solidFill>
          <a:srgbClr val="FFFF00"/>
        </a:solidFill>
        <a:latin typeface="Times New Roman" pitchFamily="18" charset="0"/>
        <a:ea typeface="+mn-ea"/>
        <a:cs typeface="+mn-cs"/>
      </a:defRPr>
    </a:lvl6pPr>
    <a:lvl7pPr marL="2743200" algn="l" defTabSz="914400" rtl="0" eaLnBrk="1" latinLnBrk="0" hangingPunct="1">
      <a:defRPr sz="2400" b="1" kern="1200">
        <a:solidFill>
          <a:srgbClr val="FFFF00"/>
        </a:solidFill>
        <a:latin typeface="Times New Roman" pitchFamily="18" charset="0"/>
        <a:ea typeface="+mn-ea"/>
        <a:cs typeface="+mn-cs"/>
      </a:defRPr>
    </a:lvl7pPr>
    <a:lvl8pPr marL="3200400" algn="l" defTabSz="914400" rtl="0" eaLnBrk="1" latinLnBrk="0" hangingPunct="1">
      <a:defRPr sz="2400" b="1" kern="1200">
        <a:solidFill>
          <a:srgbClr val="FFFF00"/>
        </a:solidFill>
        <a:latin typeface="Times New Roman" pitchFamily="18" charset="0"/>
        <a:ea typeface="+mn-ea"/>
        <a:cs typeface="+mn-cs"/>
      </a:defRPr>
    </a:lvl8pPr>
    <a:lvl9pPr marL="3657600" algn="l" defTabSz="914400" rtl="0" eaLnBrk="1" latinLnBrk="0" hangingPunct="1">
      <a:defRPr sz="2400" b="1" kern="1200">
        <a:solidFill>
          <a:srgbClr val="FFFF00"/>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003300"/>
    <a:srgbClr val="000066"/>
    <a:srgbClr val="336699"/>
    <a:srgbClr val="A50021"/>
    <a:srgbClr val="FF6600"/>
    <a:srgbClr val="0000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37" autoAdjust="0"/>
    <p:restoredTop sz="90929"/>
  </p:normalViewPr>
  <p:slideViewPr>
    <p:cSldViewPr>
      <p:cViewPr varScale="1">
        <p:scale>
          <a:sx n="69" d="100"/>
          <a:sy n="69" d="100"/>
        </p:scale>
        <p:origin x="-10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dirty="0"/>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dirty="0"/>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dirty="0"/>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9AC7021C-DF5E-4B02-8790-80C7E9D60C03}" type="slidenum">
              <a:rPr lang="en-US"/>
              <a:pPr/>
              <a:t>‹#›</a:t>
            </a:fld>
            <a:endParaRPr lang="en-US" dirty="0"/>
          </a:p>
        </p:txBody>
      </p:sp>
    </p:spTree>
    <p:extLst>
      <p:ext uri="{BB962C8B-B14F-4D97-AF65-F5344CB8AC3E}">
        <p14:creationId xmlns:p14="http://schemas.microsoft.com/office/powerpoint/2010/main" xmlns="" val="428697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67DD6-09DD-408B-BA10-2345344836D8}" type="datetimeFigureOut">
              <a:rPr lang="en-US" smtClean="0"/>
              <a:pPr/>
              <a:t>12/21/2017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925F5-629F-49B5-A42C-6CB6704628B5}" type="slidenum">
              <a:rPr lang="en-US" smtClean="0"/>
              <a:pPr/>
              <a:t>‹#›</a:t>
            </a:fld>
            <a:endParaRPr lang="en-US"/>
          </a:p>
        </p:txBody>
      </p:sp>
    </p:spTree>
    <p:extLst>
      <p:ext uri="{BB962C8B-B14F-4D97-AF65-F5344CB8AC3E}">
        <p14:creationId xmlns:p14="http://schemas.microsoft.com/office/powerpoint/2010/main" xmlns="" val="100594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4B8C2C2-B43E-4948-BF62-40F9F5BAE808}"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006AC-F973-4EAE-A239-073942FA28A0}"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5CC9DE-242E-4A14-A8C3-58590375FE1A}"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94871-00A3-49A8-BE83-FE99ED6B9B16}"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AB7921-2CF6-40AA-8604-593417A02CE1}"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05BEBE-C73D-4C6C-AD9A-91A1E65B1FC8}"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C1FF45-343B-48AF-AA8C-94EAAA16D821}"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5666D3-B842-4F84-A649-0FA7B92C0866}"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9B112D-A8DC-404E-801F-53A943D33033}"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E93B-DBAB-4C3A-BC9D-64C635A5DB79}"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AFF1091-D457-4839-9D8D-9577EE439FA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CE1B14-B671-4CE2-AE21-9AA3C1C285E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random/>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1219200"/>
            <a:ext cx="9296400" cy="3962400"/>
          </a:xfrm>
        </p:spPr>
        <p:txBody>
          <a:bodyPr>
            <a:normAutofit fontScale="85000" lnSpcReduction="20000"/>
          </a:bodyPr>
          <a:lstStyle/>
          <a:p>
            <a:pPr algn="ctr"/>
            <a:r>
              <a:rPr lang="en-US" sz="3200" b="1" dirty="0" smtClean="0">
                <a:effectLst>
                  <a:outerShdw blurRad="38100" dist="38100" dir="2700000" algn="tl">
                    <a:srgbClr val="000000">
                      <a:alpha val="43137"/>
                    </a:srgbClr>
                  </a:outerShdw>
                </a:effectLst>
                <a:latin typeface="Times New Roman" pitchFamily="18" charset="0"/>
              </a:rPr>
              <a:t>___________________</a:t>
            </a:r>
          </a:p>
          <a:p>
            <a:pPr algn="ctr"/>
            <a:endParaRPr lang="en-US" sz="3200" b="1" dirty="0" smtClean="0">
              <a:effectLst>
                <a:outerShdw blurRad="38100" dist="38100" dir="2700000" algn="tl">
                  <a:srgbClr val="000000"/>
                </a:outerShdw>
              </a:effectLst>
              <a:latin typeface="Times New Roman" pitchFamily="18" charset="0"/>
            </a:endParaRPr>
          </a:p>
          <a:p>
            <a:pPr algn="ctr">
              <a:tabLst>
                <a:tab pos="1206500" algn="l"/>
              </a:tabLst>
            </a:pPr>
            <a:r>
              <a:rPr lang="en-US" sz="4000" b="1" dirty="0" err="1" smtClean="0">
                <a:effectLst>
                  <a:outerShdw blurRad="38100" dist="38100" dir="2700000" algn="tl">
                    <a:srgbClr val="000000"/>
                  </a:outerShdw>
                </a:effectLst>
                <a:latin typeface="Times New Roman" pitchFamily="18" charset="0"/>
              </a:rPr>
              <a:t>Springbrook</a:t>
            </a:r>
            <a:r>
              <a:rPr lang="en-US" sz="4000" b="1" dirty="0" smtClean="0">
                <a:effectLst>
                  <a:outerShdw blurRad="38100" dist="38100" dir="2700000" algn="tl">
                    <a:srgbClr val="000000"/>
                  </a:outerShdw>
                </a:effectLst>
                <a:latin typeface="Times New Roman" pitchFamily="18" charset="0"/>
              </a:rPr>
              <a:t> Estates Sewer Improvement Area</a:t>
            </a:r>
          </a:p>
          <a:p>
            <a:pPr algn="ctr">
              <a:tabLst>
                <a:tab pos="1206500" algn="l"/>
              </a:tabLst>
            </a:pPr>
            <a:r>
              <a:rPr lang="en-US" sz="4000" b="1" dirty="0" smtClean="0">
                <a:effectLst>
                  <a:outerShdw blurRad="38100" dist="38100" dir="2700000" algn="tl">
                    <a:srgbClr val="000000"/>
                  </a:outerShdw>
                </a:effectLst>
                <a:latin typeface="Times New Roman" pitchFamily="18" charset="0"/>
              </a:rPr>
              <a:t>Informational Meeting</a:t>
            </a:r>
          </a:p>
          <a:p>
            <a:pPr algn="ctr">
              <a:tabLst>
                <a:tab pos="1206500" algn="l"/>
              </a:tabLst>
            </a:pPr>
            <a:r>
              <a:rPr lang="en-US" sz="4000" b="1" dirty="0" smtClean="0">
                <a:effectLst>
                  <a:outerShdw blurRad="38100" dist="38100" dir="2700000" algn="tl">
                    <a:srgbClr val="000000"/>
                  </a:outerShdw>
                </a:effectLst>
                <a:latin typeface="Times New Roman" pitchFamily="18" charset="0"/>
              </a:rPr>
              <a:t>December 20, 2017</a:t>
            </a:r>
          </a:p>
          <a:p>
            <a:pPr algn="ctr">
              <a:tabLst>
                <a:tab pos="1206500" algn="l"/>
              </a:tabLst>
            </a:pPr>
            <a:r>
              <a:rPr lang="en-US" sz="4000" b="1" dirty="0" smtClean="0">
                <a:effectLst>
                  <a:outerShdw blurRad="38100" dist="38100" dir="2700000" algn="tl">
                    <a:srgbClr val="000000"/>
                  </a:outerShdw>
                </a:effectLst>
                <a:latin typeface="Times New Roman" pitchFamily="18" charset="0"/>
              </a:rPr>
              <a:t>Presented By:</a:t>
            </a:r>
          </a:p>
          <a:p>
            <a:pPr algn="ctr">
              <a:tabLst>
                <a:tab pos="1206500" algn="l"/>
              </a:tabLst>
            </a:pPr>
            <a:r>
              <a:rPr lang="en-US" sz="4000" b="1" dirty="0" smtClean="0">
                <a:effectLst>
                  <a:outerShdw blurRad="38100" dist="38100" dir="2700000" algn="tl">
                    <a:srgbClr val="000000"/>
                  </a:outerShdw>
                </a:effectLst>
                <a:latin typeface="Times New Roman" pitchFamily="18" charset="0"/>
              </a:rPr>
              <a:t>Allen County Sanitary Engineering Department</a:t>
            </a:r>
            <a:endParaRPr lang="en-US" sz="4000" b="1" dirty="0">
              <a:effectLst>
                <a:outerShdw blurRad="38100" dist="38100" dir="2700000" algn="tl">
                  <a:srgbClr val="000000"/>
                </a:outerShdw>
              </a:effectLst>
              <a:latin typeface="Times New Roman" pitchFamily="18" charset="0"/>
            </a:endParaRPr>
          </a:p>
          <a:p>
            <a:pPr algn="ctr"/>
            <a:r>
              <a:rPr lang="en-US" sz="3200" b="1" dirty="0" smtClean="0">
                <a:effectLst>
                  <a:outerShdw blurRad="38100" dist="38100" dir="2700000" algn="tl">
                    <a:srgbClr val="000000">
                      <a:alpha val="43137"/>
                    </a:srgbClr>
                  </a:outerShdw>
                </a:effectLst>
                <a:latin typeface="Times New Roman" pitchFamily="18" charset="0"/>
              </a:rPr>
              <a:t>___________________</a:t>
            </a:r>
            <a:endParaRPr lang="en-US" sz="3200" b="1" dirty="0">
              <a:effectLst>
                <a:outerShdw blurRad="38100" dist="38100" dir="2700000" algn="tl">
                  <a:srgbClr val="000000">
                    <a:alpha val="43137"/>
                  </a:srgbClr>
                </a:outerShdw>
              </a:effectLst>
              <a:latin typeface="Times New Roman" pitchFamily="18" charset="0"/>
            </a:endParaRPr>
          </a:p>
        </p:txBody>
      </p:sp>
      <p:sp>
        <p:nvSpPr>
          <p:cNvPr id="3" name="Slide Number Placeholder 2"/>
          <p:cNvSpPr>
            <a:spLocks noGrp="1"/>
          </p:cNvSpPr>
          <p:nvPr>
            <p:ph type="sldNum" sz="quarter" idx="12"/>
          </p:nvPr>
        </p:nvSpPr>
        <p:spPr/>
        <p:txBody>
          <a:bodyPr/>
          <a:lstStyle/>
          <a:p>
            <a:fld id="{E4B8C2C2-B43E-4948-BF62-40F9F5BAE808}" type="slidenum">
              <a:rPr lang="en-US" smtClean="0"/>
              <a:pPr/>
              <a:t>1</a:t>
            </a:fld>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304800"/>
            <a:ext cx="8077200" cy="762000"/>
          </a:xfrm>
        </p:spPr>
        <p:txBody>
          <a:bodyPr>
            <a:normAutofit fontScale="90000"/>
          </a:bodyPr>
          <a:lstStyle/>
          <a:p>
            <a:pPr algn="l"/>
            <a:r>
              <a:rPr lang="en-US" sz="4000" b="1" dirty="0" smtClean="0">
                <a:solidFill>
                  <a:schemeClr val="tx1"/>
                </a:solidFill>
                <a:latin typeface="Times New Roman" pitchFamily="18" charset="0"/>
              </a:rPr>
              <a:t>6. </a:t>
            </a:r>
            <a:r>
              <a:rPr lang="en-US" sz="4000" b="1" u="sng" dirty="0" smtClean="0">
                <a:solidFill>
                  <a:schemeClr val="tx1"/>
                </a:solidFill>
                <a:latin typeface="Times New Roman" pitchFamily="18" charset="0"/>
              </a:rPr>
              <a:t>Estimated Cost </a:t>
            </a:r>
            <a:r>
              <a:rPr lang="en-US" sz="4000" b="1" u="sng" dirty="0">
                <a:solidFill>
                  <a:schemeClr val="tx1"/>
                </a:solidFill>
                <a:latin typeface="Times New Roman" pitchFamily="18" charset="0"/>
              </a:rPr>
              <a:t>to Property Owners</a:t>
            </a:r>
          </a:p>
        </p:txBody>
      </p:sp>
      <p:sp>
        <p:nvSpPr>
          <p:cNvPr id="5" name="TextBox 4"/>
          <p:cNvSpPr txBox="1"/>
          <p:nvPr/>
        </p:nvSpPr>
        <p:spPr>
          <a:xfrm>
            <a:off x="381000" y="1066801"/>
            <a:ext cx="8229600" cy="4662815"/>
          </a:xfrm>
          <a:prstGeom prst="rect">
            <a:avLst/>
          </a:prstGeom>
          <a:noFill/>
        </p:spPr>
        <p:txBody>
          <a:bodyPr wrap="square" rtlCol="0">
            <a:spAutoFit/>
          </a:bodyPr>
          <a:lstStyle/>
          <a:p>
            <a:pPr algn="l"/>
            <a:r>
              <a:rPr lang="en-US" sz="2700" dirty="0" smtClean="0">
                <a:solidFill>
                  <a:schemeClr val="tx1"/>
                </a:solidFill>
              </a:rPr>
              <a:t>Cost to property owners can be broken down as follows:</a:t>
            </a:r>
          </a:p>
          <a:p>
            <a:pPr marL="457200" indent="-457200" algn="l">
              <a:buAutoNum type="arabicParenR"/>
            </a:pPr>
            <a:r>
              <a:rPr lang="en-US" sz="2700" dirty="0" smtClean="0">
                <a:solidFill>
                  <a:schemeClr val="tx1"/>
                </a:solidFill>
              </a:rPr>
              <a:t>Cost for design and construction of sanitary sewer mainline paid back as a monthly debt service to be added onto the sewer bills.</a:t>
            </a:r>
          </a:p>
          <a:p>
            <a:pPr marL="457200" indent="-457200" algn="l">
              <a:buAutoNum type="arabicParenR"/>
            </a:pPr>
            <a:r>
              <a:rPr lang="en-US" sz="2700" dirty="0" smtClean="0">
                <a:solidFill>
                  <a:schemeClr val="tx1"/>
                </a:solidFill>
              </a:rPr>
              <a:t>Miscellaneous </a:t>
            </a:r>
            <a:r>
              <a:rPr lang="en-US" sz="2700" dirty="0" smtClean="0">
                <a:solidFill>
                  <a:schemeClr val="tx1"/>
                </a:solidFill>
              </a:rPr>
              <a:t>out-of-pocket </a:t>
            </a:r>
            <a:r>
              <a:rPr lang="en-US" sz="2700" dirty="0" smtClean="0">
                <a:solidFill>
                  <a:schemeClr val="tx1"/>
                </a:solidFill>
              </a:rPr>
              <a:t>cost:</a:t>
            </a:r>
          </a:p>
          <a:p>
            <a:pPr marL="920750" indent="-514350" algn="l">
              <a:buAutoNum type="alphaLcParenR"/>
            </a:pPr>
            <a:r>
              <a:rPr lang="en-US" sz="2700" dirty="0" smtClean="0">
                <a:solidFill>
                  <a:schemeClr val="tx1"/>
                </a:solidFill>
              </a:rPr>
              <a:t>Abandonment of septic and connection to sanitary sewer.</a:t>
            </a:r>
          </a:p>
          <a:p>
            <a:pPr marL="920750" indent="-514350" algn="l">
              <a:buAutoNum type="alphaLcParenR"/>
            </a:pPr>
            <a:r>
              <a:rPr lang="en-US" sz="2700" dirty="0" smtClean="0">
                <a:solidFill>
                  <a:schemeClr val="tx1"/>
                </a:solidFill>
              </a:rPr>
              <a:t>County sewer bill with debt service charge.</a:t>
            </a:r>
          </a:p>
          <a:p>
            <a:pPr marL="920750" indent="-514350" algn="l">
              <a:buAutoNum type="alphaLcParenR"/>
            </a:pPr>
            <a:r>
              <a:rPr lang="en-US" sz="2700" dirty="0" smtClean="0">
                <a:solidFill>
                  <a:schemeClr val="tx1"/>
                </a:solidFill>
              </a:rPr>
              <a:t>County Health Board permit and potential modifications to plumbing.</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E2694871-00A3-49A8-BE83-FE99ED6B9B16}" type="slidenum">
              <a:rPr lang="en-US" smtClean="0"/>
              <a:pPr/>
              <a:t>10</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1" dur="2000"/>
                                        <p:tgtEl>
                                          <p:spTgt spid="5">
                                            <p:txEl>
                                              <p:pRg st="2" end="2"/>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4" dur="2000"/>
                                        <p:tgtEl>
                                          <p:spTgt spid="5">
                                            <p:txEl>
                                              <p:pRg st="3" end="3"/>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2000"/>
                                        <p:tgtEl>
                                          <p:spTgt spid="5">
                                            <p:txEl>
                                              <p:pRg st="4" end="4"/>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9B112D-A8DC-404E-801F-53A943D33033}" type="slidenum">
              <a:rPr lang="en-US" smtClean="0"/>
              <a:pPr/>
              <a:t>11</a:t>
            </a:fld>
            <a:endParaRPr lang="en-US" dirty="0"/>
          </a:p>
        </p:txBody>
      </p:sp>
      <p:sp>
        <p:nvSpPr>
          <p:cNvPr id="3" name="Rectangle 2"/>
          <p:cNvSpPr txBox="1">
            <a:spLocks noChangeArrowheads="1"/>
          </p:cNvSpPr>
          <p:nvPr/>
        </p:nvSpPr>
        <p:spPr>
          <a:xfrm>
            <a:off x="152400" y="228600"/>
            <a:ext cx="8077200" cy="762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mj-cs"/>
            </a:endParaRPr>
          </a:p>
        </p:txBody>
      </p:sp>
      <p:pic>
        <p:nvPicPr>
          <p:cNvPr id="5" name="Picture 2" descr="USDA Rural DevelopmentMainMasthead"/>
          <p:cNvPicPr>
            <a:picLocks noChangeAspect="1" noChangeArrowheads="1"/>
          </p:cNvPicPr>
          <p:nvPr/>
        </p:nvPicPr>
        <p:blipFill>
          <a:blip r:embed="rId2" cstate="print"/>
          <a:srcRect/>
          <a:stretch>
            <a:fillRect/>
          </a:stretch>
        </p:blipFill>
        <p:spPr bwMode="auto">
          <a:xfrm>
            <a:off x="533400" y="2362200"/>
            <a:ext cx="6913149" cy="1143000"/>
          </a:xfrm>
          <a:prstGeom prst="rect">
            <a:avLst/>
          </a:prstGeom>
          <a:noFill/>
        </p:spPr>
      </p:pic>
      <p:pic>
        <p:nvPicPr>
          <p:cNvPr id="31746" name="Picture 2"/>
          <p:cNvPicPr>
            <a:picLocks noChangeAspect="1" noChangeArrowheads="1"/>
          </p:cNvPicPr>
          <p:nvPr/>
        </p:nvPicPr>
        <p:blipFill>
          <a:blip r:embed="rId3" cstate="print"/>
          <a:srcRect/>
          <a:stretch>
            <a:fillRect/>
          </a:stretch>
        </p:blipFill>
        <p:spPr bwMode="auto">
          <a:xfrm>
            <a:off x="533400" y="3962400"/>
            <a:ext cx="6980462" cy="1143000"/>
          </a:xfrm>
          <a:prstGeom prst="rect">
            <a:avLst/>
          </a:prstGeom>
          <a:noFill/>
          <a:ln w="9525">
            <a:noFill/>
            <a:miter lim="800000"/>
            <a:headEnd/>
            <a:tailEnd/>
          </a:ln>
        </p:spPr>
      </p:pic>
      <p:sp>
        <p:nvSpPr>
          <p:cNvPr id="10" name="Rectangle 9"/>
          <p:cNvSpPr/>
          <p:nvPr/>
        </p:nvSpPr>
        <p:spPr>
          <a:xfrm>
            <a:off x="228600" y="457200"/>
            <a:ext cx="8915400" cy="661720"/>
          </a:xfrm>
          <a:prstGeom prst="rect">
            <a:avLst/>
          </a:prstGeom>
        </p:spPr>
        <p:txBody>
          <a:bodyPr wrap="square">
            <a:spAutoFit/>
          </a:bodyPr>
          <a:lstStyle/>
          <a:p>
            <a:pPr lvl="0" algn="l" fontAlgn="auto">
              <a:spcAft>
                <a:spcPts val="0"/>
              </a:spcAft>
              <a:defRPr/>
            </a:pPr>
            <a:r>
              <a:rPr lang="en-US" sz="3700" dirty="0" smtClean="0">
                <a:solidFill>
                  <a:schemeClr val="tx1"/>
                </a:solidFill>
              </a:rPr>
              <a:t>6. </a:t>
            </a:r>
            <a:r>
              <a:rPr lang="en-US" sz="3700" u="sng" dirty="0" smtClean="0">
                <a:solidFill>
                  <a:schemeClr val="tx1"/>
                </a:solidFill>
              </a:rPr>
              <a:t>Estimated Cost to Property Owners </a:t>
            </a:r>
            <a:r>
              <a:rPr lang="en-US" sz="2700" u="sng" dirty="0" smtClean="0">
                <a:solidFill>
                  <a:schemeClr val="tx1"/>
                </a:solidFill>
              </a:rPr>
              <a:t>(cont.)</a:t>
            </a:r>
          </a:p>
        </p:txBody>
      </p:sp>
      <p:sp>
        <p:nvSpPr>
          <p:cNvPr id="11" name="TextBox 10"/>
          <p:cNvSpPr txBox="1"/>
          <p:nvPr/>
        </p:nvSpPr>
        <p:spPr>
          <a:xfrm>
            <a:off x="228600" y="1295400"/>
            <a:ext cx="6019800" cy="523220"/>
          </a:xfrm>
          <a:prstGeom prst="rect">
            <a:avLst/>
          </a:prstGeom>
          <a:noFill/>
        </p:spPr>
        <p:txBody>
          <a:bodyPr wrap="square" rtlCol="0">
            <a:spAutoFit/>
          </a:bodyPr>
          <a:lstStyle/>
          <a:p>
            <a:pPr algn="l"/>
            <a:r>
              <a:rPr lang="en-US" sz="2800" dirty="0" smtClean="0">
                <a:solidFill>
                  <a:schemeClr val="tx1"/>
                </a:solidFill>
              </a:rPr>
              <a:t>Funding Assistance Sources:</a:t>
            </a:r>
            <a:endParaRPr lang="en-US" sz="28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fade">
                                      <p:cBhvr>
                                        <p:cTn id="22"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533400"/>
            <a:ext cx="9144000" cy="762000"/>
          </a:xfrm>
          <a:prstGeom prst="rect">
            <a:avLst/>
          </a:prstGeom>
        </p:spPr>
        <p:txBody>
          <a:bodyP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tx1"/>
                </a:solidFill>
                <a:ea typeface="+mj-ea"/>
                <a:cs typeface="+mj-cs"/>
              </a:rPr>
              <a:t>6</a:t>
            </a:r>
            <a:r>
              <a:rPr kumimoji="0" lang="en-US" sz="4400" b="1" i="0" strike="noStrike" kern="1200" cap="none" spc="0" normalizeH="0" baseline="0" noProof="0" dirty="0" smtClean="0">
                <a:ln>
                  <a:noFill/>
                </a:ln>
                <a:solidFill>
                  <a:schemeClr val="tx1"/>
                </a:solidFill>
                <a:effectLst/>
                <a:uLnTx/>
                <a:uFillTx/>
                <a:latin typeface="Times New Roman" pitchFamily="18" charset="0"/>
                <a:ea typeface="+mj-ea"/>
                <a:cs typeface="+mj-cs"/>
              </a:rPr>
              <a:t>. </a:t>
            </a:r>
            <a:r>
              <a:rPr kumimoji="0" lang="en-US" sz="4400" b="1" i="0" u="sng" strike="noStrike" kern="1200" cap="none" spc="0" normalizeH="0" baseline="0" noProof="0" dirty="0" smtClean="0">
                <a:ln>
                  <a:noFill/>
                </a:ln>
                <a:solidFill>
                  <a:schemeClr val="tx1"/>
                </a:solidFill>
                <a:effectLst/>
                <a:uLnTx/>
                <a:uFillTx/>
                <a:latin typeface="Times New Roman" pitchFamily="18" charset="0"/>
                <a:ea typeface="+mj-ea"/>
                <a:cs typeface="+mj-cs"/>
              </a:rPr>
              <a:t>Estimated Cost to Property Owners </a:t>
            </a:r>
            <a:r>
              <a:rPr kumimoji="0" lang="en-US" sz="3200" b="1" i="0" u="sng" strike="noStrike" kern="1200" cap="none" spc="0" normalizeH="0" baseline="0" noProof="0" dirty="0" smtClean="0">
                <a:ln>
                  <a:noFill/>
                </a:ln>
                <a:solidFill>
                  <a:schemeClr val="tx1"/>
                </a:solidFill>
                <a:effectLst/>
                <a:uLnTx/>
                <a:uFillTx/>
                <a:latin typeface="Times New Roman" pitchFamily="18" charset="0"/>
                <a:ea typeface="+mj-ea"/>
                <a:cs typeface="+mj-cs"/>
              </a:rPr>
              <a:t>(cont.)</a:t>
            </a:r>
          </a:p>
        </p:txBody>
      </p:sp>
      <p:sp>
        <p:nvSpPr>
          <p:cNvPr id="4" name="Rectangle 3"/>
          <p:cNvSpPr txBox="1">
            <a:spLocks noChangeArrowheads="1"/>
          </p:cNvSpPr>
          <p:nvPr/>
        </p:nvSpPr>
        <p:spPr>
          <a:xfrm>
            <a:off x="609600" y="1828800"/>
            <a:ext cx="7467600" cy="2514600"/>
          </a:xfrm>
          <a:prstGeom prst="rect">
            <a:avLst/>
          </a:prstGeom>
        </p:spPr>
        <p:txBody>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smtClean="0">
                <a:ln>
                  <a:noFill/>
                </a:ln>
                <a:solidFill>
                  <a:schemeClr val="tx1"/>
                </a:solidFill>
                <a:uLnTx/>
                <a:uFillTx/>
                <a:latin typeface="Times New Roman" pitchFamily="18" charset="0"/>
                <a:ea typeface="+mn-ea"/>
                <a:cs typeface="+mn-cs"/>
              </a:rPr>
              <a:t>Estimated Total</a:t>
            </a:r>
            <a:r>
              <a:rPr kumimoji="0" lang="en-US" sz="2000" b="1" i="0" u="sng" strike="noStrike" kern="1200" cap="none" spc="0" normalizeH="0" noProof="0" dirty="0" smtClean="0">
                <a:ln>
                  <a:noFill/>
                </a:ln>
                <a:solidFill>
                  <a:schemeClr val="tx1"/>
                </a:solidFill>
                <a:uLnTx/>
                <a:uFillTx/>
                <a:latin typeface="Times New Roman" pitchFamily="18" charset="0"/>
                <a:ea typeface="+mn-ea"/>
                <a:cs typeface="+mn-cs"/>
              </a:rPr>
              <a:t> </a:t>
            </a:r>
            <a:r>
              <a:rPr kumimoji="0" lang="en-US" sz="2000" b="1" i="0" u="sng" strike="noStrike" kern="1200" cap="none" spc="0" normalizeH="0" baseline="0" noProof="0" dirty="0" smtClean="0">
                <a:ln>
                  <a:noFill/>
                </a:ln>
                <a:solidFill>
                  <a:schemeClr val="tx1"/>
                </a:solidFill>
                <a:uLnTx/>
                <a:uFillTx/>
                <a:latin typeface="Times New Roman" pitchFamily="18" charset="0"/>
                <a:ea typeface="+mn-ea"/>
                <a:cs typeface="+mn-cs"/>
              </a:rPr>
              <a:t>Project Cost Breakdown:</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Construction</a:t>
            </a:r>
            <a:r>
              <a:rPr kumimoji="0" lang="en-US" sz="2000" b="0" i="0" u="none" strike="noStrike" kern="1200" cap="none" spc="0" normalizeH="0" noProof="0" dirty="0" smtClean="0">
                <a:ln>
                  <a:noFill/>
                </a:ln>
                <a:solidFill>
                  <a:schemeClr val="tx1"/>
                </a:solidFill>
                <a:uLnTx/>
                <a:uFillTx/>
                <a:latin typeface="Times New Roman" pitchFamily="18" charset="0"/>
                <a:ea typeface="+mn-ea"/>
                <a:cs typeface="+mn-cs"/>
              </a:rPr>
              <a:t> (9,581 lf of sewer)</a:t>
            </a: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$1,239,746</a:t>
            </a:r>
          </a:p>
          <a:p>
            <a:pPr marL="342900" lvl="0" indent="-342900" algn="l" fontAlgn="auto">
              <a:spcAft>
                <a:spcPts val="0"/>
              </a:spcAft>
              <a:defRPr/>
            </a:pP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Design</a:t>
            </a:r>
            <a:r>
              <a:rPr lang="en-US" sz="2000" b="0" dirty="0" smtClean="0">
                <a:solidFill>
                  <a:schemeClr val="tx1"/>
                </a:solidFill>
                <a:effectLst>
                  <a:outerShdw blurRad="38100" dist="38100" dir="2700000" algn="tl">
                    <a:srgbClr val="000000">
                      <a:alpha val="43137"/>
                    </a:srgbClr>
                  </a:outerShdw>
                </a:effectLst>
                <a:latin typeface="Calibri"/>
              </a:rPr>
              <a:t>  </a:t>
            </a: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a:t>
            </a:r>
            <a:r>
              <a:rPr kumimoji="0" lang="en-US" sz="2000" b="0" i="0" u="none" strike="noStrike" kern="1200" cap="none" spc="0" normalizeH="0" noProof="0" dirty="0" smtClean="0">
                <a:ln>
                  <a:noFill/>
                </a:ln>
                <a:solidFill>
                  <a:schemeClr val="tx1"/>
                </a:solidFill>
                <a:uLnTx/>
                <a:uFillTx/>
                <a:latin typeface="Times New Roman" pitchFamily="18" charset="0"/>
                <a:ea typeface="+mn-ea"/>
                <a:cs typeface="+mn-cs"/>
              </a:rPr>
              <a:t>      </a:t>
            </a: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167,400</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lang="en-US" sz="2000" b="0" dirty="0" smtClean="0">
                <a:solidFill>
                  <a:schemeClr val="tx1"/>
                </a:solidFill>
              </a:rPr>
              <a:t>	</a:t>
            </a: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Easement acquisition				</a:t>
            </a:r>
            <a:r>
              <a:rPr kumimoji="0" lang="en-US" sz="2000" b="0" i="0" u="none" strike="noStrike" kern="1200" cap="none" spc="0" normalizeH="0" noProof="0" dirty="0" smtClean="0">
                <a:ln>
                  <a:noFill/>
                </a:ln>
                <a:solidFill>
                  <a:schemeClr val="tx1"/>
                </a:solidFill>
                <a:uLnTx/>
                <a:uFillTx/>
                <a:latin typeface="Times New Roman" pitchFamily="18" charset="0"/>
                <a:ea typeface="+mn-ea"/>
                <a:cs typeface="+mn-cs"/>
              </a:rPr>
              <a:t>        2</a:t>
            </a: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0,000</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Administrative				        44,000</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Miscellaneous					        43,000</a:t>
            </a:r>
          </a:p>
          <a:p>
            <a:pPr marL="342900" lvl="0" indent="-342900" algn="l" fontAlgn="auto">
              <a:spcAft>
                <a:spcPts val="0"/>
              </a:spcAft>
            </a:pP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a:t>
            </a:r>
            <a:r>
              <a:rPr lang="en-US" sz="2000" b="0" u="sng" dirty="0" smtClean="0">
                <a:solidFill>
                  <a:schemeClr val="tx1"/>
                </a:solidFill>
              </a:rPr>
              <a:t>Contingency (10% Construction Cost)		      123,976</a:t>
            </a:r>
            <a:endParaRPr kumimoji="0" lang="en-US" sz="2000" b="0" i="0" u="sng" strike="noStrike" kern="1200" cap="none" spc="0" normalizeH="0" baseline="0" noProof="0" dirty="0" smtClean="0">
              <a:ln>
                <a:noFill/>
              </a:ln>
              <a:solidFill>
                <a:schemeClr val="tx1"/>
              </a:solidFill>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uLnTx/>
                <a:uFillTx/>
                <a:latin typeface="Times New Roman" pitchFamily="18" charset="0"/>
                <a:ea typeface="+mn-ea"/>
                <a:cs typeface="+mn-cs"/>
              </a:rPr>
              <a:t>	Total 				            	 $1,638,122	</a:t>
            </a:r>
          </a:p>
          <a:p>
            <a:pPr marL="342900" marR="0" lvl="0" indent="-342900" algn="l" defTabSz="914400" rtl="0" eaLnBrk="1" fontAlgn="auto" latinLnBrk="0" hangingPunct="1">
              <a:lnSpc>
                <a:spcPct val="100000"/>
              </a:lnSpc>
              <a:spcBef>
                <a:spcPct val="0"/>
              </a:spcBef>
              <a:spcAft>
                <a:spcPts val="0"/>
              </a:spcAft>
              <a:buClrTx/>
              <a:buSzTx/>
              <a:buFontTx/>
              <a:buNone/>
              <a:tabLst/>
              <a:defRPr/>
            </a:pPr>
            <a:endParaRPr kumimoji="0" lang="en-US" sz="20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cs typeface="Times New Roman" pitchFamily="18" charset="0"/>
            </a:endParaRPr>
          </a:p>
        </p:txBody>
      </p:sp>
      <p:sp>
        <p:nvSpPr>
          <p:cNvPr id="5" name="Slide Number Placeholder 4"/>
          <p:cNvSpPr>
            <a:spLocks noGrp="1"/>
          </p:cNvSpPr>
          <p:nvPr>
            <p:ph type="sldNum" sz="quarter" idx="12"/>
          </p:nvPr>
        </p:nvSpPr>
        <p:spPr/>
        <p:txBody>
          <a:bodyPr/>
          <a:lstStyle/>
          <a:p>
            <a:fld id="{539B112D-A8DC-404E-801F-53A943D33033}" type="slidenum">
              <a:rPr lang="en-US" smtClean="0"/>
              <a:pPr/>
              <a:t>12</a:t>
            </a:fld>
            <a:endParaRPr lang="en-US" dirty="0"/>
          </a:p>
        </p:txBody>
      </p:sp>
      <p:sp>
        <p:nvSpPr>
          <p:cNvPr id="6" name="TextBox 5"/>
          <p:cNvSpPr txBox="1"/>
          <p:nvPr/>
        </p:nvSpPr>
        <p:spPr>
          <a:xfrm>
            <a:off x="228600" y="1295401"/>
            <a:ext cx="7162800" cy="523220"/>
          </a:xfrm>
          <a:prstGeom prst="rect">
            <a:avLst/>
          </a:prstGeom>
          <a:noFill/>
        </p:spPr>
        <p:txBody>
          <a:bodyPr wrap="square" rtlCol="0">
            <a:spAutoFit/>
          </a:bodyPr>
          <a:lstStyle/>
          <a:p>
            <a:pPr marL="514350" indent="-514350" algn="l">
              <a:buFont typeface="+mj-lt"/>
              <a:buAutoNum type="arabicParenR"/>
            </a:pPr>
            <a:r>
              <a:rPr lang="en-US" sz="2800" dirty="0" smtClean="0">
                <a:solidFill>
                  <a:schemeClr val="tx1"/>
                </a:solidFill>
              </a:rPr>
              <a:t>Estimated Principal Debt Service	</a:t>
            </a:r>
            <a:endParaRPr lang="en-US" sz="2800" dirty="0">
              <a:solidFill>
                <a:schemeClr val="tx1"/>
              </a:solidFill>
            </a:endParaRPr>
          </a:p>
        </p:txBody>
      </p:sp>
      <p:sp>
        <p:nvSpPr>
          <p:cNvPr id="9" name="Rectangle 8"/>
          <p:cNvSpPr/>
          <p:nvPr/>
        </p:nvSpPr>
        <p:spPr>
          <a:xfrm>
            <a:off x="457200" y="4648200"/>
            <a:ext cx="8077200" cy="1323439"/>
          </a:xfrm>
          <a:prstGeom prst="rect">
            <a:avLst/>
          </a:prstGeom>
        </p:spPr>
        <p:txBody>
          <a:bodyPr wrap="square">
            <a:spAutoFit/>
          </a:bodyPr>
          <a:lstStyle/>
          <a:p>
            <a:pPr marL="342900" lvl="0" indent="-342900" algn="l" fontAlgn="auto">
              <a:spcAft>
                <a:spcPts val="0"/>
              </a:spcAft>
            </a:pPr>
            <a:r>
              <a:rPr lang="en-US" sz="2000" dirty="0" smtClean="0">
                <a:solidFill>
                  <a:schemeClr val="tx1"/>
                </a:solidFill>
                <a:effectLst>
                  <a:outerShdw blurRad="38100" dist="38100" dir="2700000" algn="tl">
                    <a:srgbClr val="000000">
                      <a:alpha val="43137"/>
                    </a:srgbClr>
                  </a:outerShdw>
                </a:effectLst>
              </a:rPr>
              <a:t>	</a:t>
            </a:r>
            <a:r>
              <a:rPr lang="en-US" sz="2000" u="sng" dirty="0" smtClean="0">
                <a:solidFill>
                  <a:schemeClr val="tx1"/>
                </a:solidFill>
              </a:rPr>
              <a:t>Estimated Principal Debt Service (PDS) per User Equivalency (UE):</a:t>
            </a:r>
          </a:p>
          <a:p>
            <a:pPr marL="342900" lvl="0" indent="-342900" algn="l" fontAlgn="auto">
              <a:spcAft>
                <a:spcPts val="0"/>
              </a:spcAft>
            </a:pPr>
            <a:r>
              <a:rPr lang="en-US" sz="2000" dirty="0" smtClean="0">
                <a:solidFill>
                  <a:schemeClr val="tx1"/>
                </a:solidFill>
                <a:effectLst>
                  <a:outerShdw blurRad="38100" dist="38100" dir="2700000" algn="tl">
                    <a:srgbClr val="000000">
                      <a:alpha val="43137"/>
                    </a:srgbClr>
                  </a:outerShdw>
                </a:effectLst>
              </a:rPr>
              <a:t>	</a:t>
            </a:r>
            <a:r>
              <a:rPr lang="en-US" sz="2000" b="0" dirty="0" smtClean="0">
                <a:solidFill>
                  <a:schemeClr val="tx1"/>
                </a:solidFill>
              </a:rPr>
              <a:t>PDS per UE = (PDS – USDA Grant – County Participation) </a:t>
            </a:r>
            <a:r>
              <a:rPr lang="en-US" sz="2000" b="0" dirty="0" smtClean="0">
                <a:solidFill>
                  <a:schemeClr val="tx1"/>
                </a:solidFill>
                <a:latin typeface="Calibri"/>
              </a:rPr>
              <a:t>÷ 84 </a:t>
            </a:r>
            <a:r>
              <a:rPr lang="en-US" sz="2000" b="0" dirty="0" smtClean="0">
                <a:solidFill>
                  <a:schemeClr val="tx1"/>
                </a:solidFill>
                <a:cs typeface="Times New Roman" pitchFamily="18" charset="0"/>
              </a:rPr>
              <a:t>UE</a:t>
            </a:r>
          </a:p>
          <a:p>
            <a:pPr marL="342900" lvl="0" indent="-342900" algn="l" fontAlgn="auto">
              <a:spcAft>
                <a:spcPts val="0"/>
              </a:spcAft>
              <a:tabLst>
                <a:tab pos="685800" algn="l"/>
                <a:tab pos="1485900" algn="l"/>
                <a:tab pos="1663700" algn="l"/>
              </a:tabLst>
            </a:pPr>
            <a:r>
              <a:rPr lang="en-US" sz="2000" dirty="0" smtClean="0">
                <a:solidFill>
                  <a:schemeClr val="tx1"/>
                </a:solidFill>
              </a:rPr>
              <a:t>				</a:t>
            </a:r>
            <a:r>
              <a:rPr lang="en-US" sz="2000" b="0" dirty="0" smtClean="0">
                <a:solidFill>
                  <a:schemeClr val="tx1"/>
                </a:solidFill>
              </a:rPr>
              <a:t>=($1,638,122 - $400,000 - $405,800) </a:t>
            </a:r>
            <a:r>
              <a:rPr lang="en-US" sz="2000" b="0" dirty="0" smtClean="0">
                <a:solidFill>
                  <a:schemeClr val="tx1"/>
                </a:solidFill>
                <a:cs typeface="Shruti"/>
              </a:rPr>
              <a:t>÷ 84 UE</a:t>
            </a:r>
          </a:p>
          <a:p>
            <a:pPr marL="342900" lvl="0" indent="-342900" algn="l" fontAlgn="auto">
              <a:spcAft>
                <a:spcPts val="0"/>
              </a:spcAft>
              <a:tabLst>
                <a:tab pos="685800" algn="l"/>
                <a:tab pos="1663700" algn="l"/>
              </a:tabLst>
            </a:pPr>
            <a:r>
              <a:rPr lang="en-US" sz="2000" b="0" dirty="0" smtClean="0">
                <a:solidFill>
                  <a:schemeClr val="tx1"/>
                </a:solidFill>
                <a:cs typeface="Shruti"/>
              </a:rPr>
              <a:t>			=$832,322 ÷ 84 = $9,909 per UE 		</a:t>
            </a:r>
            <a:endParaRPr lang="en-US" sz="2000" b="0" dirty="0" smtClean="0">
              <a:solidFill>
                <a:schemeClr val="tx1"/>
              </a:solidFill>
            </a:endParaRPr>
          </a:p>
        </p:txBody>
      </p:sp>
      <p:sp>
        <p:nvSpPr>
          <p:cNvPr id="7" name="TextBox 6"/>
          <p:cNvSpPr txBox="1"/>
          <p:nvPr/>
        </p:nvSpPr>
        <p:spPr>
          <a:xfrm>
            <a:off x="762000" y="5867400"/>
            <a:ext cx="7239000" cy="707886"/>
          </a:xfrm>
          <a:prstGeom prst="rect">
            <a:avLst/>
          </a:prstGeom>
          <a:noFill/>
        </p:spPr>
        <p:txBody>
          <a:bodyPr wrap="square" rtlCol="0">
            <a:spAutoFit/>
          </a:bodyPr>
          <a:lstStyle/>
          <a:p>
            <a:pPr algn="l"/>
            <a:r>
              <a:rPr lang="en-US" sz="2000" dirty="0" smtClean="0">
                <a:solidFill>
                  <a:schemeClr val="tx1"/>
                </a:solidFill>
              </a:rPr>
              <a:t>Note: The $9,909 principal debt service may be paid in cash within 30-days of billing.</a:t>
            </a:r>
            <a:endParaRPr lang="en-US" sz="20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2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2000"/>
                                        <p:tgtEl>
                                          <p:spTgt spid="4">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20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9B112D-A8DC-404E-801F-53A943D33033}" type="slidenum">
              <a:rPr lang="en-US" smtClean="0"/>
              <a:pPr/>
              <a:t>13</a:t>
            </a:fld>
            <a:endParaRPr lang="en-US" dirty="0"/>
          </a:p>
        </p:txBody>
      </p:sp>
      <p:sp>
        <p:nvSpPr>
          <p:cNvPr id="3" name="Rectangle 2"/>
          <p:cNvSpPr txBox="1">
            <a:spLocks noChangeArrowheads="1"/>
          </p:cNvSpPr>
          <p:nvPr/>
        </p:nvSpPr>
        <p:spPr>
          <a:xfrm>
            <a:off x="228600" y="533400"/>
            <a:ext cx="9144000" cy="762000"/>
          </a:xfrm>
          <a:prstGeom prst="rect">
            <a:avLst/>
          </a:prstGeom>
        </p:spPr>
        <p:txBody>
          <a:bodyP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tx1"/>
                </a:solidFill>
                <a:ea typeface="+mj-ea"/>
                <a:cs typeface="+mj-cs"/>
              </a:rPr>
              <a:t>6</a:t>
            </a:r>
            <a:r>
              <a:rPr kumimoji="0" lang="en-US" sz="4400" b="1" i="0" strike="noStrike" kern="1200" cap="none" spc="0" normalizeH="0" baseline="0" noProof="0" dirty="0" smtClean="0">
                <a:ln>
                  <a:noFill/>
                </a:ln>
                <a:solidFill>
                  <a:schemeClr val="tx1"/>
                </a:solidFill>
                <a:effectLst/>
                <a:uLnTx/>
                <a:uFillTx/>
                <a:latin typeface="Times New Roman" pitchFamily="18" charset="0"/>
                <a:ea typeface="+mj-ea"/>
                <a:cs typeface="+mj-cs"/>
              </a:rPr>
              <a:t>. </a:t>
            </a:r>
            <a:r>
              <a:rPr kumimoji="0" lang="en-US" sz="4400" b="1" i="0" u="sng" strike="noStrike" kern="1200" cap="none" spc="0" normalizeH="0" baseline="0" noProof="0" dirty="0" smtClean="0">
                <a:ln>
                  <a:noFill/>
                </a:ln>
                <a:solidFill>
                  <a:schemeClr val="tx1"/>
                </a:solidFill>
                <a:effectLst/>
                <a:uLnTx/>
                <a:uFillTx/>
                <a:latin typeface="Times New Roman" pitchFamily="18" charset="0"/>
                <a:ea typeface="+mj-ea"/>
                <a:cs typeface="+mj-cs"/>
              </a:rPr>
              <a:t>Estimated Cost to Property Owners </a:t>
            </a:r>
            <a:r>
              <a:rPr kumimoji="0" lang="en-US" sz="3200" b="1" i="0" u="sng" strike="noStrike" kern="1200" cap="none" spc="0" normalizeH="0" baseline="0" noProof="0" dirty="0" smtClean="0">
                <a:ln>
                  <a:noFill/>
                </a:ln>
                <a:solidFill>
                  <a:schemeClr val="tx1"/>
                </a:solidFill>
                <a:effectLst/>
                <a:uLnTx/>
                <a:uFillTx/>
                <a:latin typeface="Times New Roman" pitchFamily="18" charset="0"/>
                <a:ea typeface="+mj-ea"/>
                <a:cs typeface="+mj-cs"/>
              </a:rPr>
              <a:t>(cont.)</a:t>
            </a:r>
          </a:p>
        </p:txBody>
      </p:sp>
      <p:sp>
        <p:nvSpPr>
          <p:cNvPr id="4" name="TextBox 3"/>
          <p:cNvSpPr txBox="1"/>
          <p:nvPr/>
        </p:nvSpPr>
        <p:spPr>
          <a:xfrm>
            <a:off x="228600" y="1295401"/>
            <a:ext cx="7162800" cy="1261884"/>
          </a:xfrm>
          <a:prstGeom prst="rect">
            <a:avLst/>
          </a:prstGeom>
          <a:noFill/>
        </p:spPr>
        <p:txBody>
          <a:bodyPr wrap="square" rtlCol="0">
            <a:spAutoFit/>
          </a:bodyPr>
          <a:lstStyle/>
          <a:p>
            <a:pPr marL="514350" indent="-514350" algn="l">
              <a:buFont typeface="+mj-lt"/>
              <a:buAutoNum type="arabicParenR"/>
            </a:pPr>
            <a:r>
              <a:rPr lang="en-US" sz="2800" dirty="0" smtClean="0">
                <a:solidFill>
                  <a:schemeClr val="tx1"/>
                </a:solidFill>
              </a:rPr>
              <a:t>Estimated Principal Debt Service</a:t>
            </a:r>
          </a:p>
          <a:p>
            <a:pPr marL="514350" indent="-514350" algn="l"/>
            <a:r>
              <a:rPr lang="en-US" sz="2800" dirty="0" smtClean="0"/>
              <a:t>	</a:t>
            </a:r>
            <a:r>
              <a:rPr lang="en-US" sz="2000" dirty="0" smtClean="0">
                <a:solidFill>
                  <a:schemeClr val="tx1"/>
                </a:solidFill>
              </a:rPr>
              <a:t>Summary of Principal Debt Service Broken-down into a Monthly Charge:</a:t>
            </a:r>
            <a:endParaRPr lang="en-US" sz="2000" dirty="0">
              <a:solidFill>
                <a:schemeClr val="tx1"/>
              </a:solidFill>
            </a:endParaRPr>
          </a:p>
        </p:txBody>
      </p:sp>
      <p:graphicFrame>
        <p:nvGraphicFramePr>
          <p:cNvPr id="6" name="Table 5"/>
          <p:cNvGraphicFramePr>
            <a:graphicFrameLocks noGrp="1"/>
          </p:cNvGraphicFramePr>
          <p:nvPr/>
        </p:nvGraphicFramePr>
        <p:xfrm>
          <a:off x="685800" y="2743200"/>
          <a:ext cx="7696200" cy="3154008"/>
        </p:xfrm>
        <a:graphic>
          <a:graphicData uri="http://schemas.openxmlformats.org/drawingml/2006/table">
            <a:tbl>
              <a:tblPr firstRow="1" bandRow="1">
                <a:tableStyleId>{5C22544A-7EE6-4342-B048-85BDC9FD1C3A}</a:tableStyleId>
              </a:tblPr>
              <a:tblGrid>
                <a:gridCol w="2971800"/>
                <a:gridCol w="1524000"/>
                <a:gridCol w="1600200"/>
                <a:gridCol w="1600200"/>
              </a:tblGrid>
              <a:tr h="449916">
                <a:tc gridSpan="4">
                  <a:txBody>
                    <a:bodyPr/>
                    <a:lstStyle/>
                    <a:p>
                      <a:pPr algn="ctr"/>
                      <a:r>
                        <a:rPr lang="en-US" sz="2000" dirty="0" smtClean="0"/>
                        <a:t>Principal</a:t>
                      </a:r>
                      <a:r>
                        <a:rPr lang="en-US" sz="2000" baseline="0" dirty="0" smtClean="0"/>
                        <a:t> Debt Service = $9,909, Interest Rate = 2.75%</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76568">
                <a:tc>
                  <a:txBody>
                    <a:bodyPr/>
                    <a:lstStyle/>
                    <a:p>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20-year repayment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30-year repayment</a:t>
                      </a:r>
                      <a:endParaRPr lang="en-US" sz="2000" dirty="0"/>
                    </a:p>
                  </a:txBody>
                  <a:tcPr anchor="ctr"/>
                </a:tc>
                <a:tc>
                  <a:txBody>
                    <a:bodyPr/>
                    <a:lstStyle/>
                    <a:p>
                      <a:pPr algn="ctr"/>
                      <a:r>
                        <a:rPr lang="en-US" sz="2000" dirty="0" smtClean="0"/>
                        <a:t>40-year repayment</a:t>
                      </a:r>
                      <a:endParaRPr lang="en-US" sz="2000" dirty="0"/>
                    </a:p>
                  </a:txBody>
                  <a:tcPr anchor="ctr"/>
                </a:tc>
              </a:tr>
              <a:tr h="776568">
                <a:tc>
                  <a:txBody>
                    <a:bodyPr/>
                    <a:lstStyle/>
                    <a:p>
                      <a:r>
                        <a:rPr lang="en-US" sz="2000" dirty="0" smtClean="0"/>
                        <a:t>Monthly Debt</a:t>
                      </a:r>
                      <a:r>
                        <a:rPr lang="en-US" sz="2000" baseline="0" dirty="0" smtClean="0"/>
                        <a:t> Service</a:t>
                      </a:r>
                      <a:endParaRPr lang="en-US" sz="2000" dirty="0"/>
                    </a:p>
                  </a:txBody>
                  <a:tcPr anchor="ctr"/>
                </a:tc>
                <a:tc>
                  <a:txBody>
                    <a:bodyPr/>
                    <a:lstStyle/>
                    <a:p>
                      <a:pPr algn="ctr"/>
                      <a:r>
                        <a:rPr lang="en-US" sz="2000" dirty="0" smtClean="0"/>
                        <a:t>$53.95</a:t>
                      </a:r>
                      <a:endParaRPr lang="en-US" sz="2000" dirty="0"/>
                    </a:p>
                  </a:txBody>
                  <a:tcPr anchor="ctr"/>
                </a:tc>
                <a:tc>
                  <a:txBody>
                    <a:bodyPr/>
                    <a:lstStyle/>
                    <a:p>
                      <a:pPr algn="ctr"/>
                      <a:r>
                        <a:rPr lang="en-US" sz="2000" dirty="0" smtClean="0"/>
                        <a:t>$40.60</a:t>
                      </a:r>
                      <a:endParaRPr lang="en-US" sz="2000" dirty="0"/>
                    </a:p>
                  </a:txBody>
                  <a:tcPr anchor="ctr"/>
                </a:tc>
                <a:tc>
                  <a:txBody>
                    <a:bodyPr/>
                    <a:lstStyle/>
                    <a:p>
                      <a:pPr algn="ctr"/>
                      <a:r>
                        <a:rPr lang="en-US" sz="2000" dirty="0" smtClean="0"/>
                        <a:t>$34.17</a:t>
                      </a:r>
                      <a:endParaRPr lang="en-US" sz="2000" dirty="0"/>
                    </a:p>
                  </a:txBody>
                  <a:tcPr anchor="ctr"/>
                </a:tc>
              </a:tr>
              <a:tr h="449916">
                <a:tc>
                  <a:txBody>
                    <a:bodyPr/>
                    <a:lstStyle/>
                    <a:p>
                      <a:r>
                        <a:rPr lang="en-US" sz="2000" dirty="0" smtClean="0"/>
                        <a:t>Payback</a:t>
                      </a:r>
                      <a:endParaRPr lang="en-US" sz="2000" dirty="0"/>
                    </a:p>
                  </a:txBody>
                  <a:tcPr anchor="ctr"/>
                </a:tc>
                <a:tc>
                  <a:txBody>
                    <a:bodyPr/>
                    <a:lstStyle/>
                    <a:p>
                      <a:pPr algn="ctr"/>
                      <a:r>
                        <a:rPr lang="en-US" sz="2000" dirty="0" smtClean="0"/>
                        <a:t>$12,948</a:t>
                      </a:r>
                      <a:endParaRPr lang="en-US" sz="2000" dirty="0"/>
                    </a:p>
                  </a:txBody>
                  <a:tcPr anchor="ctr"/>
                </a:tc>
                <a:tc>
                  <a:txBody>
                    <a:bodyPr/>
                    <a:lstStyle/>
                    <a:p>
                      <a:pPr algn="ctr"/>
                      <a:r>
                        <a:rPr lang="en-US" sz="2000" dirty="0" smtClean="0"/>
                        <a:t>$14,616</a:t>
                      </a:r>
                      <a:endParaRPr lang="en-US" sz="2000" dirty="0"/>
                    </a:p>
                  </a:txBody>
                  <a:tcPr anchor="ctr"/>
                </a:tc>
                <a:tc>
                  <a:txBody>
                    <a:bodyPr/>
                    <a:lstStyle/>
                    <a:p>
                      <a:pPr algn="ctr"/>
                      <a:r>
                        <a:rPr lang="en-US" sz="2000" dirty="0" smtClean="0"/>
                        <a:t>$16,402</a:t>
                      </a:r>
                      <a:endParaRPr lang="en-US" sz="2000" dirty="0"/>
                    </a:p>
                  </a:txBody>
                  <a:tcPr anchor="ctr"/>
                </a:tc>
              </a:tr>
              <a:tr h="449916">
                <a:tc>
                  <a:txBody>
                    <a:bodyPr/>
                    <a:lstStyle/>
                    <a:p>
                      <a:r>
                        <a:rPr lang="en-US" sz="2000" dirty="0" smtClean="0"/>
                        <a:t>Additional Financing Cost Over 20-year Plan</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$1,668</a:t>
                      </a:r>
                      <a:endParaRPr lang="en-US" sz="2000" dirty="0"/>
                    </a:p>
                  </a:txBody>
                  <a:tcPr anchor="ctr"/>
                </a:tc>
                <a:tc>
                  <a:txBody>
                    <a:bodyPr/>
                    <a:lstStyle/>
                    <a:p>
                      <a:pPr algn="ctr"/>
                      <a:r>
                        <a:rPr lang="en-US" sz="2000" dirty="0" smtClean="0"/>
                        <a:t>$3,454</a:t>
                      </a:r>
                      <a:endParaRPr lang="en-US" sz="2000" dirty="0"/>
                    </a:p>
                  </a:txBody>
                  <a:tcPr anchor="ct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56" name="Group 92"/>
          <p:cNvGraphicFramePr>
            <a:graphicFrameLocks noGrp="1"/>
          </p:cNvGraphicFramePr>
          <p:nvPr/>
        </p:nvGraphicFramePr>
        <p:xfrm>
          <a:off x="1447800" y="3352800"/>
          <a:ext cx="5257800" cy="1828800"/>
        </p:xfrm>
        <a:graphic>
          <a:graphicData uri="http://schemas.openxmlformats.org/drawingml/2006/table">
            <a:tbl>
              <a:tblPr/>
              <a:tblGrid>
                <a:gridCol w="1600200"/>
                <a:gridCol w="1371600"/>
                <a:gridCol w="1143000"/>
                <a:gridCol w="1143000"/>
              </a:tblGrid>
              <a:tr h="335947">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Month’s Billed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Billing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Due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519">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Jan-Feb-Mar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June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$148.50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947">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Apr-May-June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Aug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Sept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$148.50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947">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July-Aug-Sept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Nov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$148.50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947">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Oct-Nov-Dec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March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1800" b="0" i="0" u="none" strike="noStrike" cap="none" normalizeH="0" baseline="0" dirty="0" smtClean="0">
                          <a:ln>
                            <a:noFill/>
                          </a:ln>
                          <a:solidFill>
                            <a:schemeClr val="tx1"/>
                          </a:solidFill>
                          <a:effectLst/>
                          <a:latin typeface="Times New Roman" pitchFamily="18" charset="0"/>
                        </a:rPr>
                        <a:t>$148.50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52" name="Text Box 88"/>
          <p:cNvSpPr txBox="1">
            <a:spLocks noChangeArrowheads="1"/>
          </p:cNvSpPr>
          <p:nvPr/>
        </p:nvSpPr>
        <p:spPr bwMode="auto">
          <a:xfrm>
            <a:off x="609600" y="1676401"/>
            <a:ext cx="8305800" cy="1631216"/>
          </a:xfrm>
          <a:prstGeom prst="rect">
            <a:avLst/>
          </a:prstGeom>
          <a:noFill/>
          <a:ln w="9525">
            <a:noFill/>
            <a:miter lim="800000"/>
            <a:headEnd/>
            <a:tailEnd/>
          </a:ln>
          <a:effectLst/>
        </p:spPr>
        <p:txBody>
          <a:bodyPr wrap="square">
            <a:spAutoFit/>
          </a:bodyPr>
          <a:lstStyle/>
          <a:p>
            <a:pPr marL="457200" indent="-457200" algn="l" eaLnBrk="0" hangingPunct="0">
              <a:buFont typeface="+mj-lt"/>
              <a:buAutoNum type="alphaLcParenR"/>
            </a:pPr>
            <a:r>
              <a:rPr lang="en-US" sz="2000" b="0" dirty="0" smtClean="0">
                <a:solidFill>
                  <a:schemeClr val="tx1"/>
                </a:solidFill>
              </a:rPr>
              <a:t>Abandonment </a:t>
            </a:r>
            <a:r>
              <a:rPr lang="en-US" sz="2000" b="0" dirty="0">
                <a:solidFill>
                  <a:schemeClr val="tx1"/>
                </a:solidFill>
              </a:rPr>
              <a:t>of existing private sewage system/tanks </a:t>
            </a:r>
            <a:r>
              <a:rPr lang="en-US" sz="2000" b="0" dirty="0" smtClean="0">
                <a:solidFill>
                  <a:schemeClr val="tx1"/>
                </a:solidFill>
              </a:rPr>
              <a:t>and</a:t>
            </a:r>
          </a:p>
          <a:p>
            <a:pPr marL="457200" indent="-457200" algn="l" eaLnBrk="0" hangingPunct="0">
              <a:tabLst>
                <a:tab pos="406400" algn="l"/>
              </a:tabLst>
            </a:pPr>
            <a:r>
              <a:rPr lang="en-US" sz="2000" b="0" dirty="0" smtClean="0">
                <a:solidFill>
                  <a:schemeClr val="tx1"/>
                </a:solidFill>
              </a:rPr>
              <a:t>	 </a:t>
            </a:r>
            <a:r>
              <a:rPr lang="en-US" sz="2000" b="0" dirty="0">
                <a:solidFill>
                  <a:schemeClr val="tx1"/>
                </a:solidFill>
              </a:rPr>
              <a:t>installation </a:t>
            </a:r>
            <a:r>
              <a:rPr lang="en-US" sz="2000" b="0" dirty="0" smtClean="0">
                <a:solidFill>
                  <a:schemeClr val="tx1"/>
                </a:solidFill>
              </a:rPr>
              <a:t>of a </a:t>
            </a:r>
            <a:r>
              <a:rPr lang="en-US" sz="2000" b="0" dirty="0">
                <a:solidFill>
                  <a:schemeClr val="tx1"/>
                </a:solidFill>
              </a:rPr>
              <a:t>sanitary sewer lateral to the project. </a:t>
            </a:r>
            <a:endParaRPr lang="en-US" sz="2000" b="0" dirty="0" smtClean="0">
              <a:solidFill>
                <a:schemeClr val="tx1"/>
              </a:solidFill>
            </a:endParaRPr>
          </a:p>
          <a:p>
            <a:pPr marL="457200" indent="-457200" algn="l" eaLnBrk="0" hangingPunct="0">
              <a:tabLst>
                <a:tab pos="406400" algn="l"/>
              </a:tabLst>
            </a:pPr>
            <a:r>
              <a:rPr lang="en-US" sz="2000" b="0" dirty="0" smtClean="0">
                <a:solidFill>
                  <a:schemeClr val="tx1"/>
                </a:solidFill>
              </a:rPr>
              <a:t>	Approximate </a:t>
            </a:r>
            <a:r>
              <a:rPr lang="en-US" sz="2000" b="0" dirty="0">
                <a:solidFill>
                  <a:schemeClr val="tx1"/>
                </a:solidFill>
              </a:rPr>
              <a:t>Cost -  $</a:t>
            </a:r>
            <a:r>
              <a:rPr lang="en-US" sz="2000" b="0" dirty="0" smtClean="0">
                <a:solidFill>
                  <a:schemeClr val="tx1"/>
                </a:solidFill>
              </a:rPr>
              <a:t>1,500 to $2,000.</a:t>
            </a:r>
          </a:p>
          <a:p>
            <a:pPr marL="457200" indent="-457200" algn="l" eaLnBrk="0" hangingPunct="0">
              <a:buFont typeface="+mj-lt"/>
              <a:buAutoNum type="alphaLcParenR" startAt="2"/>
              <a:tabLst>
                <a:tab pos="406400" algn="l"/>
              </a:tabLst>
            </a:pPr>
            <a:r>
              <a:rPr lang="en-US" sz="2000" b="0" dirty="0" smtClean="0">
                <a:solidFill>
                  <a:schemeClr val="tx1"/>
                </a:solidFill>
              </a:rPr>
              <a:t>Once a property owner has connected to the sewer line he or she will receive a quarterly sewer bill which may be billed monthly EFT.</a:t>
            </a:r>
            <a:endParaRPr lang="en-US" sz="2000" b="0" dirty="0">
              <a:solidFill>
                <a:schemeClr val="tx1"/>
              </a:solidFill>
            </a:endParaRPr>
          </a:p>
        </p:txBody>
      </p:sp>
      <p:sp>
        <p:nvSpPr>
          <p:cNvPr id="9" name="Rectangle 2"/>
          <p:cNvSpPr txBox="1">
            <a:spLocks noChangeArrowheads="1"/>
          </p:cNvSpPr>
          <p:nvPr/>
        </p:nvSpPr>
        <p:spPr>
          <a:xfrm>
            <a:off x="228600" y="609600"/>
            <a:ext cx="9144000" cy="762000"/>
          </a:xfrm>
          <a:prstGeom prst="rect">
            <a:avLst/>
          </a:prstGeom>
        </p:spPr>
        <p:txBody>
          <a:bodyP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tx1"/>
                </a:solidFill>
                <a:ea typeface="+mj-ea"/>
                <a:cs typeface="+mj-cs"/>
              </a:rPr>
              <a:t>6. </a:t>
            </a:r>
            <a:r>
              <a:rPr kumimoji="0" lang="en-US" sz="4400" b="1" i="0" u="sng" strike="noStrike" kern="1200" cap="none" spc="0" normalizeH="0" baseline="0" noProof="0" dirty="0" smtClean="0">
                <a:ln>
                  <a:noFill/>
                </a:ln>
                <a:solidFill>
                  <a:schemeClr val="tx1"/>
                </a:solidFill>
                <a:effectLst/>
                <a:uLnTx/>
                <a:uFillTx/>
                <a:latin typeface="Times New Roman" pitchFamily="18" charset="0"/>
                <a:ea typeface="+mj-ea"/>
                <a:cs typeface="+mj-cs"/>
              </a:rPr>
              <a:t>Estimated Cost to Property Owners </a:t>
            </a:r>
            <a:r>
              <a:rPr kumimoji="0" lang="en-US" sz="3200" b="1" i="0" u="sng" strike="noStrike" kern="1200" cap="none" spc="0" normalizeH="0" baseline="0" noProof="0" dirty="0" smtClean="0">
                <a:ln>
                  <a:noFill/>
                </a:ln>
                <a:solidFill>
                  <a:schemeClr val="tx1"/>
                </a:solidFill>
                <a:effectLst/>
                <a:uLnTx/>
                <a:uFillTx/>
                <a:latin typeface="Times New Roman" pitchFamily="18" charset="0"/>
                <a:ea typeface="+mj-ea"/>
                <a:cs typeface="+mj-cs"/>
              </a:rPr>
              <a:t>(cont.)</a:t>
            </a:r>
          </a:p>
        </p:txBody>
      </p:sp>
      <p:sp>
        <p:nvSpPr>
          <p:cNvPr id="8" name="Slide Number Placeholder 7"/>
          <p:cNvSpPr>
            <a:spLocks noGrp="1"/>
          </p:cNvSpPr>
          <p:nvPr>
            <p:ph type="sldNum" sz="quarter" idx="12"/>
          </p:nvPr>
        </p:nvSpPr>
        <p:spPr/>
        <p:txBody>
          <a:bodyPr/>
          <a:lstStyle/>
          <a:p>
            <a:fld id="{E2694871-00A3-49A8-BE83-FE99ED6B9B16}" type="slidenum">
              <a:rPr lang="en-US" smtClean="0"/>
              <a:pPr/>
              <a:t>14</a:t>
            </a:fld>
            <a:endParaRPr lang="en-US" dirty="0"/>
          </a:p>
        </p:txBody>
      </p:sp>
      <p:sp>
        <p:nvSpPr>
          <p:cNvPr id="10" name="TextBox 9"/>
          <p:cNvSpPr txBox="1"/>
          <p:nvPr/>
        </p:nvSpPr>
        <p:spPr>
          <a:xfrm>
            <a:off x="381000" y="1219200"/>
            <a:ext cx="8763000" cy="523220"/>
          </a:xfrm>
          <a:prstGeom prst="rect">
            <a:avLst/>
          </a:prstGeom>
          <a:noFill/>
        </p:spPr>
        <p:txBody>
          <a:bodyPr wrap="square" rtlCol="0">
            <a:spAutoFit/>
          </a:bodyPr>
          <a:lstStyle/>
          <a:p>
            <a:pPr marL="457200" indent="-457200" algn="l">
              <a:buFont typeface="+mj-lt"/>
              <a:buAutoNum type="arabicParenR" startAt="2"/>
            </a:pPr>
            <a:r>
              <a:rPr lang="en-US" sz="2800" dirty="0" smtClean="0">
                <a:solidFill>
                  <a:schemeClr val="tx1"/>
                </a:solidFill>
              </a:rPr>
              <a:t>Estimated Out-of-Pocket Cost to Property Owners</a:t>
            </a:r>
            <a:endParaRPr lang="en-US" sz="2800" dirty="0">
              <a:solidFill>
                <a:schemeClr val="tx1"/>
              </a:solidFill>
            </a:endParaRPr>
          </a:p>
        </p:txBody>
      </p:sp>
      <p:sp>
        <p:nvSpPr>
          <p:cNvPr id="7" name="TextBox 6"/>
          <p:cNvSpPr txBox="1"/>
          <p:nvPr/>
        </p:nvSpPr>
        <p:spPr>
          <a:xfrm>
            <a:off x="1066800" y="5410200"/>
            <a:ext cx="6858000" cy="707886"/>
          </a:xfrm>
          <a:prstGeom prst="rect">
            <a:avLst/>
          </a:prstGeom>
          <a:noFill/>
        </p:spPr>
        <p:txBody>
          <a:bodyPr wrap="square" rtlCol="0">
            <a:spAutoFit/>
          </a:bodyPr>
          <a:lstStyle/>
          <a:p>
            <a:pPr marL="457200" indent="-457200" algn="l">
              <a:buFont typeface="+mj-lt"/>
              <a:buAutoNum type="alphaLcParenR" startAt="3"/>
            </a:pPr>
            <a:r>
              <a:rPr lang="en-US" sz="2000" b="0" dirty="0" smtClean="0">
                <a:solidFill>
                  <a:schemeClr val="tx1"/>
                </a:solidFill>
              </a:rPr>
              <a:t>Allen County Board of Health Permit ($100 to be covered in project cost), and any plumbing modifications</a:t>
            </a:r>
            <a:endParaRPr lang="en-US" sz="2000" b="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11352">
                                            <p:txEl>
                                              <p:pRg st="0" end="0"/>
                                            </p:txEl>
                                          </p:spTgt>
                                        </p:tgtEl>
                                        <p:attrNameLst>
                                          <p:attrName>style.visibility</p:attrName>
                                        </p:attrNameLst>
                                      </p:cBhvr>
                                      <p:to>
                                        <p:strVal val="visible"/>
                                      </p:to>
                                    </p:set>
                                    <p:animEffect transition="in" filter="fade">
                                      <p:cBhvr>
                                        <p:cTn id="16" dur="2000"/>
                                        <p:tgtEl>
                                          <p:spTgt spid="1135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352">
                                            <p:txEl>
                                              <p:pRg st="1" end="1"/>
                                            </p:txEl>
                                          </p:spTgt>
                                        </p:tgtEl>
                                        <p:attrNameLst>
                                          <p:attrName>style.visibility</p:attrName>
                                        </p:attrNameLst>
                                      </p:cBhvr>
                                      <p:to>
                                        <p:strVal val="visible"/>
                                      </p:to>
                                    </p:set>
                                    <p:animEffect transition="in" filter="fade">
                                      <p:cBhvr>
                                        <p:cTn id="19" dur="2000"/>
                                        <p:tgtEl>
                                          <p:spTgt spid="11352">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352">
                                            <p:txEl>
                                              <p:pRg st="2" end="2"/>
                                            </p:txEl>
                                          </p:spTgt>
                                        </p:tgtEl>
                                        <p:attrNameLst>
                                          <p:attrName>style.visibility</p:attrName>
                                        </p:attrNameLst>
                                      </p:cBhvr>
                                      <p:to>
                                        <p:strVal val="visible"/>
                                      </p:to>
                                    </p:set>
                                    <p:animEffect transition="in" filter="fade">
                                      <p:cBhvr>
                                        <p:cTn id="22" dur="2000"/>
                                        <p:tgtEl>
                                          <p:spTgt spid="113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52">
                                            <p:txEl>
                                              <p:pRg st="3" end="3"/>
                                            </p:txEl>
                                          </p:spTgt>
                                        </p:tgtEl>
                                        <p:attrNameLst>
                                          <p:attrName>style.visibility</p:attrName>
                                        </p:attrNameLst>
                                      </p:cBhvr>
                                      <p:to>
                                        <p:strVal val="visible"/>
                                      </p:to>
                                    </p:set>
                                    <p:animEffect transition="in" filter="fade">
                                      <p:cBhvr>
                                        <p:cTn id="27" dur="2000"/>
                                        <p:tgtEl>
                                          <p:spTgt spid="1135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356"/>
                                        </p:tgtEl>
                                        <p:attrNameLst>
                                          <p:attrName>style.visibility</p:attrName>
                                        </p:attrNameLst>
                                      </p:cBhvr>
                                      <p:to>
                                        <p:strVal val="visible"/>
                                      </p:to>
                                    </p:set>
                                    <p:animEffect transition="in" filter="fade">
                                      <p:cBhvr>
                                        <p:cTn id="30" dur="2000"/>
                                        <p:tgtEl>
                                          <p:spTgt spid="113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2" grpId="0" uiExpand="1" build="allAtOnce"/>
      <p:bldP spid="9" grpId="0"/>
      <p:bldP spid="1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9B112D-A8DC-404E-801F-53A943D33033}" type="slidenum">
              <a:rPr lang="en-US" smtClean="0"/>
              <a:pPr/>
              <a:t>15</a:t>
            </a:fld>
            <a:endParaRPr lang="en-US" dirty="0"/>
          </a:p>
        </p:txBody>
      </p:sp>
      <p:graphicFrame>
        <p:nvGraphicFramePr>
          <p:cNvPr id="3" name="Content Placeholder 6"/>
          <p:cNvGraphicFramePr>
            <a:graphicFrameLocks/>
          </p:cNvGraphicFramePr>
          <p:nvPr/>
        </p:nvGraphicFramePr>
        <p:xfrm>
          <a:off x="533401" y="1600200"/>
          <a:ext cx="8229598" cy="3352800"/>
        </p:xfrm>
        <a:graphic>
          <a:graphicData uri="http://schemas.openxmlformats.org/drawingml/2006/table">
            <a:tbl>
              <a:tblPr firstRow="1" bandRow="1">
                <a:tableStyleId>{5C22544A-7EE6-4342-B048-85BDC9FD1C3A}</a:tableStyleId>
              </a:tblPr>
              <a:tblGrid>
                <a:gridCol w="1981199"/>
                <a:gridCol w="1905000"/>
                <a:gridCol w="2133600"/>
                <a:gridCol w="2209799"/>
              </a:tblGrid>
              <a:tr h="747179">
                <a:tc gridSpan="4">
                  <a:txBody>
                    <a:bodyPr/>
                    <a:lstStyle/>
                    <a:p>
                      <a:pPr algn="ctr"/>
                      <a:r>
                        <a:rPr lang="en-US" sz="3000" u="none" dirty="0" smtClean="0">
                          <a:solidFill>
                            <a:schemeClr val="bg1"/>
                          </a:solidFill>
                          <a:latin typeface="Modern No. 20" pitchFamily="18" charset="0"/>
                        </a:rPr>
                        <a:t>SUMMARY OF ESTIMATED </a:t>
                      </a:r>
                      <a:r>
                        <a:rPr lang="en-US" sz="3000" dirty="0" smtClean="0">
                          <a:solidFill>
                            <a:schemeClr val="bg1"/>
                          </a:solidFill>
                          <a:latin typeface="Modern No. 20" pitchFamily="18" charset="0"/>
                        </a:rPr>
                        <a:t>COST</a:t>
                      </a:r>
                    </a:p>
                  </a:txBody>
                  <a:tcPr>
                    <a:solidFill>
                      <a:schemeClr val="tx2">
                        <a:lumMod val="75000"/>
                      </a:schemeClr>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1539685">
                <a:tc>
                  <a:txBody>
                    <a:bodyPr/>
                    <a:lstStyle/>
                    <a:p>
                      <a:pPr algn="ctr"/>
                      <a:r>
                        <a:rPr lang="en-US" sz="2400" b="1" dirty="0" smtClean="0"/>
                        <a:t>Principal DS</a:t>
                      </a:r>
                      <a:endParaRPr lang="en-US" sz="2400" b="1" dirty="0"/>
                    </a:p>
                  </a:txBody>
                  <a:tcPr anchor="ctr"/>
                </a:tc>
                <a:tc>
                  <a:txBody>
                    <a:bodyPr/>
                    <a:lstStyle/>
                    <a:p>
                      <a:pPr algn="ctr"/>
                      <a:r>
                        <a:rPr lang="en-US" sz="2000" b="1" dirty="0" smtClean="0"/>
                        <a:t>Monthly DS Charge              </a:t>
                      </a:r>
                      <a:r>
                        <a:rPr lang="en-US" sz="1600" dirty="0" smtClean="0"/>
                        <a:t>to be billed with</a:t>
                      </a:r>
                      <a:r>
                        <a:rPr lang="en-US" sz="1600" baseline="0" dirty="0" smtClean="0"/>
                        <a:t> sewer bill</a:t>
                      </a:r>
                    </a:p>
                    <a:p>
                      <a:pPr algn="ctr"/>
                      <a:r>
                        <a:rPr lang="en-US" sz="1600" baseline="0" dirty="0" smtClean="0"/>
                        <a:t>(40 yr-20yr)</a:t>
                      </a:r>
                      <a:endParaRPr lang="en-US" sz="1600" dirty="0"/>
                    </a:p>
                  </a:txBody>
                  <a:tcPr anchor="ctr"/>
                </a:tc>
                <a:tc>
                  <a:txBody>
                    <a:bodyPr/>
                    <a:lstStyle/>
                    <a:p>
                      <a:pPr algn="ctr"/>
                      <a:r>
                        <a:rPr lang="en-US" sz="2400" b="1" dirty="0" smtClean="0"/>
                        <a:t>On-Lot</a:t>
                      </a:r>
                    </a:p>
                    <a:p>
                      <a:pPr algn="ctr"/>
                      <a:r>
                        <a:rPr lang="en-US" sz="1800" dirty="0" smtClean="0"/>
                        <a:t>out-of-pocket</a:t>
                      </a:r>
                      <a:endParaRPr lang="en-US" sz="1800" dirty="0"/>
                    </a:p>
                  </a:txBody>
                  <a:tcPr anchor="ctr"/>
                </a:tc>
                <a:tc>
                  <a:txBody>
                    <a:bodyPr/>
                    <a:lstStyle/>
                    <a:p>
                      <a:pPr algn="ctr"/>
                      <a:r>
                        <a:rPr lang="en-US" sz="2400" b="1" dirty="0" smtClean="0"/>
                        <a:t>Quarterly</a:t>
                      </a:r>
                    </a:p>
                    <a:p>
                      <a:pPr algn="ctr"/>
                      <a:r>
                        <a:rPr lang="en-US" sz="2400" b="1" dirty="0" smtClean="0"/>
                        <a:t>Sewer Bill</a:t>
                      </a:r>
                    </a:p>
                    <a:p>
                      <a:pPr algn="ctr"/>
                      <a:r>
                        <a:rPr lang="en-US" sz="1800" dirty="0" smtClean="0"/>
                        <a:t>(monthly)</a:t>
                      </a:r>
                      <a:endParaRPr lang="en-US" sz="1800" dirty="0"/>
                    </a:p>
                  </a:txBody>
                  <a:tcPr anchor="ctr"/>
                </a:tc>
              </a:tr>
              <a:tr h="1065936">
                <a:tc>
                  <a:txBody>
                    <a:bodyPr/>
                    <a:lstStyle/>
                    <a:p>
                      <a:pPr algn="ctr"/>
                      <a:r>
                        <a:rPr lang="en-US" sz="2400" dirty="0" smtClean="0"/>
                        <a:t>$9,909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$34.17-$53.95</a:t>
                      </a:r>
                      <a:endParaRPr lang="en-US" sz="2400" dirty="0"/>
                    </a:p>
                  </a:txBody>
                  <a:tcPr anchor="ctr"/>
                </a:tc>
                <a:tc>
                  <a:txBody>
                    <a:bodyPr/>
                    <a:lstStyle/>
                    <a:p>
                      <a:pPr algn="ctr"/>
                      <a:r>
                        <a:rPr lang="en-US" sz="2400" dirty="0" smtClean="0"/>
                        <a:t>$1,500-$2,000</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$148.50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($49.50)</a:t>
                      </a:r>
                    </a:p>
                  </a:txBody>
                  <a:tcPr anchor="ctr"/>
                </a:tc>
              </a:tr>
            </a:tbl>
          </a:graphicData>
        </a:graphic>
      </p:graphicFrame>
      <p:sp>
        <p:nvSpPr>
          <p:cNvPr id="4" name="Rectangle 2"/>
          <p:cNvSpPr txBox="1">
            <a:spLocks noChangeArrowheads="1"/>
          </p:cNvSpPr>
          <p:nvPr/>
        </p:nvSpPr>
        <p:spPr>
          <a:xfrm>
            <a:off x="228600" y="533400"/>
            <a:ext cx="9144000" cy="762000"/>
          </a:xfrm>
          <a:prstGeom prst="rect">
            <a:avLst/>
          </a:prstGeom>
        </p:spPr>
        <p:txBody>
          <a:bodyP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strike="noStrike" kern="1200" cap="none" spc="0" normalizeH="0" baseline="0" noProof="0" dirty="0" smtClean="0">
                <a:ln>
                  <a:noFill/>
                </a:ln>
                <a:solidFill>
                  <a:schemeClr val="tx1"/>
                </a:solidFill>
                <a:effectLst/>
                <a:uLnTx/>
                <a:uFillTx/>
                <a:latin typeface="Times New Roman" pitchFamily="18" charset="0"/>
                <a:ea typeface="+mj-ea"/>
                <a:cs typeface="+mj-cs"/>
              </a:rPr>
              <a:t>6. </a:t>
            </a:r>
            <a:r>
              <a:rPr kumimoji="0" lang="en-US" sz="4400" b="1" i="0" u="sng" strike="noStrike" kern="1200" cap="none" spc="0" normalizeH="0" baseline="0" noProof="0" dirty="0" smtClean="0">
                <a:ln>
                  <a:noFill/>
                </a:ln>
                <a:solidFill>
                  <a:schemeClr val="tx1"/>
                </a:solidFill>
                <a:effectLst/>
                <a:uLnTx/>
                <a:uFillTx/>
                <a:latin typeface="Times New Roman" pitchFamily="18" charset="0"/>
                <a:ea typeface="+mj-ea"/>
                <a:cs typeface="+mj-cs"/>
              </a:rPr>
              <a:t>Estimated Cost to Property Owners </a:t>
            </a:r>
            <a:r>
              <a:rPr kumimoji="0" lang="en-US" sz="3200" b="1" i="0" u="sng" strike="noStrike" kern="1200" cap="none" spc="0" normalizeH="0" baseline="0" noProof="0" dirty="0" smtClean="0">
                <a:ln>
                  <a:noFill/>
                </a:ln>
                <a:solidFill>
                  <a:schemeClr val="tx1"/>
                </a:solidFill>
                <a:effectLst/>
                <a:uLnTx/>
                <a:uFillTx/>
                <a:latin typeface="Times New Roman" pitchFamily="18" charset="0"/>
                <a:ea typeface="+mj-ea"/>
                <a:cs typeface="+mj-cs"/>
              </a:rPr>
              <a:t>(cont.)</a:t>
            </a:r>
          </a:p>
        </p:txBody>
      </p:sp>
      <p:sp>
        <p:nvSpPr>
          <p:cNvPr id="5" name="TextBox 4"/>
          <p:cNvSpPr txBox="1"/>
          <p:nvPr/>
        </p:nvSpPr>
        <p:spPr>
          <a:xfrm>
            <a:off x="762000" y="5029200"/>
            <a:ext cx="7696200" cy="830997"/>
          </a:xfrm>
          <a:prstGeom prst="rect">
            <a:avLst/>
          </a:prstGeom>
          <a:noFill/>
        </p:spPr>
        <p:txBody>
          <a:bodyPr wrap="square" rtlCol="0">
            <a:spAutoFit/>
          </a:bodyPr>
          <a:lstStyle/>
          <a:p>
            <a:pPr algn="l"/>
            <a:r>
              <a:rPr lang="en-US" b="0" dirty="0" smtClean="0">
                <a:solidFill>
                  <a:schemeClr val="tx1"/>
                </a:solidFill>
              </a:rPr>
              <a:t>The total monthly sewer bill is estimated to be between $83.67 (40-year) to $103.45 (20-year). </a:t>
            </a:r>
            <a:endParaRPr lang="en-US" b="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9B112D-A8DC-404E-801F-53A943D33033}" type="slidenum">
              <a:rPr lang="en-US" smtClean="0"/>
              <a:pPr/>
              <a:t>16</a:t>
            </a:fld>
            <a:endParaRPr lang="en-US" dirty="0"/>
          </a:p>
        </p:txBody>
      </p:sp>
      <p:sp>
        <p:nvSpPr>
          <p:cNvPr id="3" name="Rectangle 6"/>
          <p:cNvSpPr txBox="1">
            <a:spLocks noChangeArrowheads="1"/>
          </p:cNvSpPr>
          <p:nvPr/>
        </p:nvSpPr>
        <p:spPr>
          <a:xfrm>
            <a:off x="533400" y="304800"/>
            <a:ext cx="7848600" cy="762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700" noProof="0" dirty="0" smtClean="0">
                <a:solidFill>
                  <a:schemeClr val="tx1"/>
                </a:solidFill>
                <a:ea typeface="+mj-ea"/>
                <a:cs typeface="+mj-cs"/>
              </a:rPr>
              <a:t>7</a:t>
            </a:r>
            <a:r>
              <a:rPr kumimoji="0" lang="en-US" sz="3700" b="1" i="0" u="none" strike="noStrike" kern="1200" cap="none" spc="0" normalizeH="0" baseline="0" noProof="0" dirty="0" smtClean="0">
                <a:ln>
                  <a:noFill/>
                </a:ln>
                <a:solidFill>
                  <a:schemeClr val="tx1"/>
                </a:solidFill>
                <a:uLnTx/>
                <a:uFillTx/>
                <a:latin typeface="Times New Roman" pitchFamily="18" charset="0"/>
                <a:ea typeface="+mj-ea"/>
                <a:cs typeface="+mj-cs"/>
              </a:rPr>
              <a:t>. </a:t>
            </a:r>
            <a:r>
              <a:rPr kumimoji="0" lang="en-US" sz="3700" b="1" i="0" u="sng" strike="noStrike" kern="1200" cap="none" spc="0" normalizeH="0" baseline="0" noProof="0" dirty="0" smtClean="0">
                <a:ln>
                  <a:noFill/>
                </a:ln>
                <a:solidFill>
                  <a:schemeClr val="tx1"/>
                </a:solidFill>
                <a:uLnTx/>
                <a:uFillTx/>
                <a:latin typeface="Times New Roman" pitchFamily="18" charset="0"/>
                <a:ea typeface="+mj-ea"/>
                <a:cs typeface="+mj-cs"/>
              </a:rPr>
              <a:t>Easement Acquisition</a:t>
            </a:r>
            <a:endParaRPr kumimoji="0" lang="en-US" sz="3700" b="1" i="0" u="sng" strike="noStrike" kern="1200" cap="none" spc="0" normalizeH="0" baseline="0" noProof="0" dirty="0">
              <a:ln>
                <a:noFill/>
              </a:ln>
              <a:solidFill>
                <a:schemeClr val="tx1"/>
              </a:solidFill>
              <a:uLnTx/>
              <a:uFillTx/>
              <a:latin typeface="Times New Roman" pitchFamily="18" charset="0"/>
              <a:ea typeface="+mj-ea"/>
              <a:cs typeface="+mj-cs"/>
            </a:endParaRPr>
          </a:p>
        </p:txBody>
      </p:sp>
      <p:sp>
        <p:nvSpPr>
          <p:cNvPr id="4" name="TextBox 3"/>
          <p:cNvSpPr txBox="1"/>
          <p:nvPr/>
        </p:nvSpPr>
        <p:spPr>
          <a:xfrm>
            <a:off x="762000" y="1447800"/>
            <a:ext cx="7924800" cy="461665"/>
          </a:xfrm>
          <a:prstGeom prst="rect">
            <a:avLst/>
          </a:prstGeom>
          <a:noFill/>
        </p:spPr>
        <p:txBody>
          <a:bodyPr wrap="square" rtlCol="0">
            <a:spAutoFit/>
          </a:bodyPr>
          <a:lstStyle/>
          <a:p>
            <a:pPr algn="l"/>
            <a:endParaRPr lang="en-US" dirty="0"/>
          </a:p>
        </p:txBody>
      </p:sp>
      <p:sp>
        <p:nvSpPr>
          <p:cNvPr id="5" name="TextBox 4"/>
          <p:cNvSpPr txBox="1"/>
          <p:nvPr/>
        </p:nvSpPr>
        <p:spPr>
          <a:xfrm>
            <a:off x="914400" y="1600200"/>
            <a:ext cx="7924800" cy="461665"/>
          </a:xfrm>
          <a:prstGeom prst="rect">
            <a:avLst/>
          </a:prstGeom>
          <a:noFill/>
        </p:spPr>
        <p:txBody>
          <a:bodyPr wrap="square" rtlCol="0">
            <a:spAutoFit/>
          </a:bodyPr>
          <a:lstStyle/>
          <a:p>
            <a:pPr algn="l"/>
            <a:endParaRPr lang="en-US" dirty="0"/>
          </a:p>
        </p:txBody>
      </p:sp>
      <p:sp>
        <p:nvSpPr>
          <p:cNvPr id="1027" name="Rectangle 3"/>
          <p:cNvSpPr>
            <a:spLocks noChangeArrowheads="1"/>
          </p:cNvSpPr>
          <p:nvPr/>
        </p:nvSpPr>
        <p:spPr bwMode="auto">
          <a:xfrm>
            <a:off x="304800" y="1251466"/>
            <a:ext cx="8229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USDA will not allow the County to proceed with bidding the sewer improvement until all easements have been secured. The climate for receiving the best bid pricing is now.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Therefore, in an effort to obtain the best possible pricing for construction the County needs to wrap-up the easement acquisition process.  Your cooperation working with our representatives is greatly appreciated. All property owners will benefit from a</a:t>
            </a:r>
            <a:r>
              <a:rPr kumimoji="0" lang="en-US" b="0" i="0" u="none" strike="noStrike" cap="none" normalizeH="0" dirty="0" smtClean="0">
                <a:ln>
                  <a:noFill/>
                </a:ln>
                <a:solidFill>
                  <a:schemeClr val="tx1"/>
                </a:solidFill>
                <a:effectLst/>
                <a:ea typeface="Times New Roman" pitchFamily="18" charset="0"/>
                <a:cs typeface="Times New Roman" pitchFamily="18" charset="0"/>
              </a:rPr>
              <a:t> lower final project cost</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  All savings will be passed along to the property owners. </a:t>
            </a:r>
          </a:p>
          <a:p>
            <a:pPr marL="0" marR="0" lvl="0" indent="0" algn="l" defTabSz="914400" rtl="0" eaLnBrk="0" fontAlgn="base" latinLnBrk="0" hangingPunct="0">
              <a:lnSpc>
                <a:spcPct val="100000"/>
              </a:lnSpc>
              <a:spcBef>
                <a:spcPct val="0"/>
              </a:spcBef>
              <a:spcAft>
                <a:spcPct val="0"/>
              </a:spcAft>
              <a:buClrTx/>
              <a:buSzTx/>
              <a:buFontTx/>
              <a:buNone/>
              <a:tabLst/>
            </a:pPr>
            <a:endParaRPr lang="en-US" b="0" dirty="0" smtClean="0">
              <a:solidFill>
                <a:schemeClr val="tx1"/>
              </a:solidFill>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There are a few easements that have not been secured from property owners. However,</a:t>
            </a:r>
            <a:r>
              <a:rPr kumimoji="0" lang="en-US" b="0" i="0" u="none" strike="noStrike" cap="none" normalizeH="0" dirty="0" smtClean="0">
                <a:ln>
                  <a:noFill/>
                </a:ln>
                <a:solidFill>
                  <a:schemeClr val="tx1"/>
                </a:solidFill>
                <a:effectLst/>
                <a:cs typeface="Times New Roman" pitchFamily="18" charset="0"/>
              </a:rPr>
              <a:t> c</a:t>
            </a:r>
            <a:r>
              <a:rPr kumimoji="0" lang="en-US" b="0" i="0" u="none" strike="noStrike" cap="none" normalizeH="0" baseline="0" dirty="0" smtClean="0">
                <a:ln>
                  <a:noFill/>
                </a:ln>
                <a:solidFill>
                  <a:schemeClr val="tx1"/>
                </a:solidFill>
                <a:effectLst/>
                <a:cs typeface="Times New Roman" pitchFamily="18" charset="0"/>
              </a:rPr>
              <a:t>hecks are being created for all property owners that have signed easements. Checks and copies of recorded easements shall be mailed to all property owners.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9B112D-A8DC-404E-801F-53A943D33033}" type="slidenum">
              <a:rPr lang="en-US" smtClean="0"/>
              <a:pPr/>
              <a:t>17</a:t>
            </a:fld>
            <a:endParaRPr lang="en-US" dirty="0"/>
          </a:p>
        </p:txBody>
      </p:sp>
      <p:sp>
        <p:nvSpPr>
          <p:cNvPr id="3" name="Rectangle 6"/>
          <p:cNvSpPr txBox="1">
            <a:spLocks noChangeArrowheads="1"/>
          </p:cNvSpPr>
          <p:nvPr/>
        </p:nvSpPr>
        <p:spPr>
          <a:xfrm>
            <a:off x="533400" y="304800"/>
            <a:ext cx="7848600" cy="762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700" dirty="0" smtClean="0">
                <a:solidFill>
                  <a:schemeClr val="tx1"/>
                </a:solidFill>
                <a:ea typeface="+mj-ea"/>
                <a:cs typeface="+mj-cs"/>
              </a:rPr>
              <a:t>8</a:t>
            </a:r>
            <a:r>
              <a:rPr kumimoji="0" lang="en-US" sz="3700" b="1" i="0" u="none" strike="noStrike" kern="1200" cap="none" spc="0" normalizeH="0" baseline="0" noProof="0" dirty="0" smtClean="0">
                <a:ln>
                  <a:noFill/>
                </a:ln>
                <a:solidFill>
                  <a:schemeClr val="tx1"/>
                </a:solidFill>
                <a:uLnTx/>
                <a:uFillTx/>
                <a:latin typeface="Times New Roman" pitchFamily="18" charset="0"/>
                <a:ea typeface="+mj-ea"/>
                <a:cs typeface="+mj-cs"/>
              </a:rPr>
              <a:t>. </a:t>
            </a:r>
            <a:r>
              <a:rPr kumimoji="0" lang="en-US" sz="3700" b="1" i="0" u="sng" strike="noStrike" kern="1200" cap="none" spc="0" normalizeH="0" baseline="0" noProof="0" dirty="0" smtClean="0">
                <a:ln>
                  <a:noFill/>
                </a:ln>
                <a:solidFill>
                  <a:schemeClr val="tx1"/>
                </a:solidFill>
                <a:uLnTx/>
                <a:uFillTx/>
                <a:latin typeface="Times New Roman" pitchFamily="18" charset="0"/>
                <a:ea typeface="+mj-ea"/>
                <a:cs typeface="+mj-cs"/>
              </a:rPr>
              <a:t>Tentative Project Schedule</a:t>
            </a:r>
            <a:endParaRPr kumimoji="0" lang="en-US" sz="3700" b="1" i="0" u="sng" strike="noStrike" kern="1200" cap="none" spc="0" normalizeH="0" baseline="0" noProof="0" dirty="0">
              <a:ln>
                <a:noFill/>
              </a:ln>
              <a:solidFill>
                <a:schemeClr val="tx1"/>
              </a:solidFill>
              <a:uLnTx/>
              <a:uFillTx/>
              <a:latin typeface="Times New Roman" pitchFamily="18"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28977503"/>
              </p:ext>
            </p:extLst>
          </p:nvPr>
        </p:nvGraphicFramePr>
        <p:xfrm>
          <a:off x="762000" y="1295400"/>
          <a:ext cx="7924800" cy="5357980"/>
        </p:xfrm>
        <a:graphic>
          <a:graphicData uri="http://schemas.openxmlformats.org/drawingml/2006/table">
            <a:tbl>
              <a:tblPr bandRow="1">
                <a:tableStyleId>{5C22544A-7EE6-4342-B048-85BDC9FD1C3A}</a:tableStyleId>
              </a:tblPr>
              <a:tblGrid>
                <a:gridCol w="4724400"/>
                <a:gridCol w="3200400"/>
              </a:tblGrid>
              <a:tr h="609600">
                <a:tc>
                  <a:txBody>
                    <a:bodyPr/>
                    <a:lstStyle/>
                    <a:p>
                      <a:r>
                        <a:rPr lang="en-US" sz="2400" b="1" dirty="0" smtClean="0">
                          <a:solidFill>
                            <a:schemeClr val="tx1"/>
                          </a:solidFill>
                          <a:latin typeface="Times New Roman" pitchFamily="18" charset="0"/>
                          <a:cs typeface="Times New Roman" pitchFamily="18" charset="0"/>
                        </a:rPr>
                        <a:t>1</a:t>
                      </a:r>
                      <a:r>
                        <a:rPr lang="en-US" sz="2400" b="1" baseline="30000" dirty="0" smtClean="0">
                          <a:solidFill>
                            <a:schemeClr val="tx1"/>
                          </a:solidFill>
                          <a:latin typeface="Times New Roman" pitchFamily="18" charset="0"/>
                          <a:cs typeface="Times New Roman" pitchFamily="18" charset="0"/>
                        </a:rPr>
                        <a:t>st</a:t>
                      </a:r>
                      <a:r>
                        <a:rPr lang="en-US" sz="2400" b="1" dirty="0" smtClean="0">
                          <a:solidFill>
                            <a:schemeClr val="tx1"/>
                          </a:solidFill>
                          <a:latin typeface="Times New Roman" pitchFamily="18" charset="0"/>
                          <a:cs typeface="Times New Roman" pitchFamily="18" charset="0"/>
                        </a:rPr>
                        <a:t> Informational Meeting</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August 28, 2013</a:t>
                      </a:r>
                      <a:endParaRPr lang="en-US" sz="2400" b="1" dirty="0">
                        <a:solidFill>
                          <a:schemeClr val="tx1"/>
                        </a:solidFill>
                        <a:latin typeface="Times New Roman" pitchFamily="18" charset="0"/>
                        <a:cs typeface="Times New Roman" pitchFamily="18" charset="0"/>
                      </a:endParaRPr>
                    </a:p>
                  </a:txBody>
                  <a:tcPr>
                    <a:noFill/>
                  </a:tcPr>
                </a:tc>
              </a:tr>
              <a:tr h="678340">
                <a:tc>
                  <a:txBody>
                    <a:bodyPr/>
                    <a:lstStyle/>
                    <a:p>
                      <a:r>
                        <a:rPr lang="en-US" sz="2400" b="1" dirty="0" smtClean="0">
                          <a:solidFill>
                            <a:schemeClr val="tx1"/>
                          </a:solidFill>
                          <a:latin typeface="Times New Roman" pitchFamily="18" charset="0"/>
                          <a:cs typeface="Times New Roman" pitchFamily="18" charset="0"/>
                        </a:rPr>
                        <a:t>Income Surveys Sent Out</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smtClean="0">
                          <a:solidFill>
                            <a:schemeClr val="tx1"/>
                          </a:solidFill>
                          <a:latin typeface="Times New Roman" pitchFamily="18" charset="0"/>
                          <a:cs typeface="Times New Roman" pitchFamily="18" charset="0"/>
                        </a:rPr>
                        <a:t>January 24, 2014</a:t>
                      </a:r>
                      <a:endParaRPr lang="en-US" sz="2400" b="1" dirty="0">
                        <a:solidFill>
                          <a:schemeClr val="tx1"/>
                        </a:solidFill>
                        <a:latin typeface="Times New Roman" pitchFamily="18" charset="0"/>
                        <a:cs typeface="Times New Roman" pitchFamily="18" charset="0"/>
                      </a:endParaRPr>
                    </a:p>
                  </a:txBody>
                  <a:tcPr>
                    <a:noFill/>
                  </a:tcPr>
                </a:tc>
              </a:tr>
              <a:tr h="678340">
                <a:tc>
                  <a:txBody>
                    <a:bodyPr/>
                    <a:lstStyle/>
                    <a:p>
                      <a:r>
                        <a:rPr lang="en-US" sz="2400" b="1" dirty="0" smtClean="0">
                          <a:solidFill>
                            <a:schemeClr val="tx1"/>
                          </a:solidFill>
                          <a:latin typeface="Times New Roman" pitchFamily="18" charset="0"/>
                          <a:cs typeface="Times New Roman" pitchFamily="18" charset="0"/>
                        </a:rPr>
                        <a:t>2</a:t>
                      </a:r>
                      <a:r>
                        <a:rPr lang="en-US" sz="2400" b="1" baseline="30000" dirty="0" smtClean="0">
                          <a:solidFill>
                            <a:schemeClr val="tx1"/>
                          </a:solidFill>
                          <a:latin typeface="Times New Roman" pitchFamily="18" charset="0"/>
                          <a:cs typeface="Times New Roman" pitchFamily="18" charset="0"/>
                        </a:rPr>
                        <a:t>nd</a:t>
                      </a:r>
                      <a:r>
                        <a:rPr lang="en-US" sz="2400" b="1" dirty="0" smtClean="0">
                          <a:solidFill>
                            <a:schemeClr val="tx1"/>
                          </a:solidFill>
                          <a:latin typeface="Times New Roman" pitchFamily="18" charset="0"/>
                          <a:cs typeface="Times New Roman" pitchFamily="18" charset="0"/>
                        </a:rPr>
                        <a:t> Informational Meeting</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December 20, 2017</a:t>
                      </a:r>
                      <a:endParaRPr lang="en-US" sz="2400" b="1" dirty="0">
                        <a:solidFill>
                          <a:schemeClr val="tx1"/>
                        </a:solidFill>
                        <a:latin typeface="Times New Roman" pitchFamily="18" charset="0"/>
                        <a:cs typeface="Times New Roman" pitchFamily="18" charset="0"/>
                      </a:endParaRPr>
                    </a:p>
                  </a:txBody>
                  <a:tcPr>
                    <a:noFill/>
                  </a:tcPr>
                </a:tc>
              </a:tr>
              <a:tr h="678340">
                <a:tc>
                  <a:txBody>
                    <a:bodyPr/>
                    <a:lstStyle/>
                    <a:p>
                      <a:r>
                        <a:rPr lang="en-US" sz="2400" b="1" dirty="0" smtClean="0">
                          <a:solidFill>
                            <a:schemeClr val="tx1"/>
                          </a:solidFill>
                          <a:latin typeface="Times New Roman" pitchFamily="18" charset="0"/>
                          <a:cs typeface="Times New Roman" pitchFamily="18" charset="0"/>
                        </a:rPr>
                        <a:t>Begin Construction</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February-March 2018</a:t>
                      </a:r>
                      <a:endParaRPr lang="en-US" sz="2400" b="1" dirty="0">
                        <a:solidFill>
                          <a:schemeClr val="tx1"/>
                        </a:solidFill>
                        <a:latin typeface="Times New Roman" pitchFamily="18" charset="0"/>
                        <a:cs typeface="Times New Roman" pitchFamily="18" charset="0"/>
                      </a:endParaRPr>
                    </a:p>
                  </a:txBody>
                  <a:tcPr>
                    <a:noFill/>
                  </a:tcPr>
                </a:tc>
              </a:tr>
              <a:tr h="678340">
                <a:tc>
                  <a:txBody>
                    <a:bodyPr/>
                    <a:lstStyle/>
                    <a:p>
                      <a:r>
                        <a:rPr lang="en-US" sz="2400" b="1" dirty="0" smtClean="0">
                          <a:solidFill>
                            <a:schemeClr val="tx1"/>
                          </a:solidFill>
                          <a:latin typeface="Times New Roman" pitchFamily="18" charset="0"/>
                          <a:cs typeface="Times New Roman" pitchFamily="18" charset="0"/>
                        </a:rPr>
                        <a:t>Complete Construction</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December 2018</a:t>
                      </a:r>
                      <a:endParaRPr lang="en-US" sz="2400" b="1" dirty="0">
                        <a:solidFill>
                          <a:schemeClr val="tx1"/>
                        </a:solidFill>
                        <a:latin typeface="Times New Roman" pitchFamily="18" charset="0"/>
                        <a:cs typeface="Times New Roman" pitchFamily="18" charset="0"/>
                      </a:endParaRPr>
                    </a:p>
                  </a:txBody>
                  <a:tcPr>
                    <a:noFill/>
                  </a:tcPr>
                </a:tc>
              </a:tr>
              <a:tr h="678340">
                <a:tc>
                  <a:txBody>
                    <a:bodyPr/>
                    <a:lstStyle/>
                    <a:p>
                      <a:r>
                        <a:rPr lang="en-US" sz="2400" b="1" dirty="0" smtClean="0">
                          <a:solidFill>
                            <a:schemeClr val="tx1"/>
                          </a:solidFill>
                          <a:latin typeface="Times New Roman" pitchFamily="18" charset="0"/>
                          <a:cs typeface="Times New Roman" pitchFamily="18" charset="0"/>
                        </a:rPr>
                        <a:t>Project Wrap-up Meeting</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January 2019</a:t>
                      </a:r>
                      <a:endParaRPr lang="en-US" sz="2400" b="1" dirty="0">
                        <a:solidFill>
                          <a:schemeClr val="tx1"/>
                        </a:solidFill>
                        <a:latin typeface="Times New Roman" pitchFamily="18" charset="0"/>
                        <a:cs typeface="Times New Roman" pitchFamily="18" charset="0"/>
                      </a:endParaRPr>
                    </a:p>
                  </a:txBody>
                  <a:tcPr anchor="ctr">
                    <a:noFill/>
                  </a:tcPr>
                </a:tc>
              </a:tr>
              <a:tr h="678340">
                <a:tc>
                  <a:txBody>
                    <a:bodyPr/>
                    <a:lstStyle/>
                    <a:p>
                      <a:r>
                        <a:rPr lang="en-US" sz="2400" b="1" dirty="0" smtClean="0">
                          <a:solidFill>
                            <a:schemeClr val="tx1"/>
                          </a:solidFill>
                          <a:latin typeface="Times New Roman" pitchFamily="18" charset="0"/>
                          <a:cs typeface="Times New Roman" pitchFamily="18" charset="0"/>
                        </a:rPr>
                        <a:t>Initial</a:t>
                      </a:r>
                      <a:r>
                        <a:rPr lang="en-US" sz="2400" b="1" baseline="0" dirty="0" smtClean="0">
                          <a:solidFill>
                            <a:schemeClr val="tx1"/>
                          </a:solidFill>
                          <a:latin typeface="Times New Roman" pitchFamily="18" charset="0"/>
                          <a:cs typeface="Times New Roman" pitchFamily="18" charset="0"/>
                        </a:rPr>
                        <a:t> Principal </a:t>
                      </a:r>
                      <a:r>
                        <a:rPr lang="en-US" sz="2400" b="1" dirty="0" smtClean="0">
                          <a:solidFill>
                            <a:schemeClr val="tx1"/>
                          </a:solidFill>
                          <a:latin typeface="Times New Roman" pitchFamily="18" charset="0"/>
                          <a:cs typeface="Times New Roman" pitchFamily="18" charset="0"/>
                        </a:rPr>
                        <a:t>DS Billing </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February 2019</a:t>
                      </a:r>
                      <a:endParaRPr lang="en-US" sz="2400" b="1" dirty="0">
                        <a:solidFill>
                          <a:schemeClr val="tx1"/>
                        </a:solidFill>
                        <a:latin typeface="Times New Roman" pitchFamily="18" charset="0"/>
                        <a:cs typeface="Times New Roman" pitchFamily="18" charset="0"/>
                      </a:endParaRPr>
                    </a:p>
                  </a:txBody>
                  <a:tcPr anchor="ctr">
                    <a:noFill/>
                  </a:tcPr>
                </a:tc>
              </a:tr>
              <a:tr h="678340">
                <a:tc>
                  <a:txBody>
                    <a:bodyPr/>
                    <a:lstStyle/>
                    <a:p>
                      <a:r>
                        <a:rPr lang="en-US" sz="2400" b="1" baseline="0" dirty="0" smtClean="0">
                          <a:solidFill>
                            <a:schemeClr val="tx1"/>
                          </a:solidFill>
                          <a:latin typeface="Times New Roman" pitchFamily="18" charset="0"/>
                          <a:cs typeface="Times New Roman" pitchFamily="18" charset="0"/>
                        </a:rPr>
                        <a:t>First DS Billing on Sewer Bill</a:t>
                      </a:r>
                      <a:endParaRPr lang="en-US" sz="2400" b="1" dirty="0">
                        <a:solidFill>
                          <a:schemeClr val="tx1"/>
                        </a:solidFill>
                        <a:latin typeface="Times New Roman" pitchFamily="18" charset="0"/>
                        <a:cs typeface="Times New Roman" pitchFamily="18" charset="0"/>
                      </a:endParaRPr>
                    </a:p>
                  </a:txBody>
                  <a:tcPr>
                    <a:noFill/>
                  </a:tcPr>
                </a:tc>
                <a:tc>
                  <a:txBody>
                    <a:bodyPr/>
                    <a:lstStyle/>
                    <a:p>
                      <a:pPr algn="ctr"/>
                      <a:r>
                        <a:rPr lang="en-US" sz="2400" b="1" dirty="0" smtClean="0">
                          <a:solidFill>
                            <a:schemeClr val="tx1"/>
                          </a:solidFill>
                          <a:latin typeface="Times New Roman" pitchFamily="18" charset="0"/>
                          <a:cs typeface="Times New Roman" pitchFamily="18" charset="0"/>
                        </a:rPr>
                        <a:t>April 2019</a:t>
                      </a:r>
                      <a:endParaRPr lang="en-US" sz="2400" b="1" dirty="0">
                        <a:solidFill>
                          <a:schemeClr val="tx1"/>
                        </a:solidFill>
                        <a:latin typeface="Times New Roman" pitchFamily="18" charset="0"/>
                        <a:cs typeface="Times New Roman" pitchFamily="18" charset="0"/>
                      </a:endParaRPr>
                    </a:p>
                  </a:txBody>
                  <a:tcP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981200"/>
            <a:ext cx="7772400" cy="1905000"/>
          </a:xfrm>
        </p:spPr>
        <p:txBody>
          <a:bodyPr>
            <a:noAutofit/>
          </a:bodyPr>
          <a:lstStyle/>
          <a:p>
            <a:pPr algn="ctr"/>
            <a:r>
              <a:rPr lang="en-US" sz="7200" b="1" dirty="0" smtClean="0">
                <a:solidFill>
                  <a:schemeClr val="tx1"/>
                </a:solidFill>
                <a:effectLst>
                  <a:outerShdw blurRad="38100" dist="38100" dir="2700000" algn="tl">
                    <a:srgbClr val="000000">
                      <a:alpha val="43137"/>
                    </a:srgbClr>
                  </a:outerShdw>
                </a:effectLst>
              </a:rPr>
              <a:t>Questions</a:t>
            </a:r>
            <a:endParaRPr lang="en-US" sz="7200"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E2694871-00A3-49A8-BE83-FE99ED6B9B16}" type="slidenum">
              <a:rPr lang="en-US" smtClean="0"/>
              <a:pPr/>
              <a:t>18</a:t>
            </a:fld>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81000"/>
            <a:ext cx="7924800" cy="762000"/>
          </a:xfrm>
        </p:spPr>
        <p:txBody>
          <a:bodyPr>
            <a:normAutofit fontScale="90000"/>
          </a:bodyPr>
          <a:lstStyle/>
          <a:p>
            <a:pPr algn="l"/>
            <a:r>
              <a:rPr lang="en-US" b="1" dirty="0">
                <a:solidFill>
                  <a:schemeClr val="tx1"/>
                </a:solidFill>
                <a:latin typeface="Times New Roman" pitchFamily="18" charset="0"/>
              </a:rPr>
              <a:t>Overview Of Tonight’s Meeting</a:t>
            </a:r>
          </a:p>
        </p:txBody>
      </p:sp>
      <p:sp>
        <p:nvSpPr>
          <p:cNvPr id="5123" name="Rectangle 3"/>
          <p:cNvSpPr>
            <a:spLocks noGrp="1" noChangeArrowheads="1"/>
          </p:cNvSpPr>
          <p:nvPr>
            <p:ph idx="1"/>
          </p:nvPr>
        </p:nvSpPr>
        <p:spPr>
          <a:xfrm>
            <a:off x="457200" y="1219200"/>
            <a:ext cx="7772400" cy="4343400"/>
          </a:xfrm>
        </p:spPr>
        <p:txBody>
          <a:bodyPr>
            <a:normAutofit lnSpcReduction="10000"/>
          </a:bodyPr>
          <a:lstStyle/>
          <a:p>
            <a:pPr marL="609600" indent="-609600">
              <a:buClr>
                <a:schemeClr val="tx1"/>
              </a:buClr>
              <a:buSzTx/>
              <a:buFontTx/>
              <a:buAutoNum type="arabicPeriod"/>
            </a:pPr>
            <a:r>
              <a:rPr lang="en-US" sz="2800" b="1" i="1" dirty="0" smtClean="0">
                <a:latin typeface="Times New Roman" pitchFamily="18" charset="0"/>
              </a:rPr>
              <a:t>Project Introduction </a:t>
            </a:r>
          </a:p>
          <a:p>
            <a:pPr marL="609600" indent="-609600">
              <a:buClr>
                <a:schemeClr val="tx1"/>
              </a:buClr>
              <a:buSzTx/>
              <a:buFontTx/>
              <a:buAutoNum type="arabicPeriod"/>
            </a:pPr>
            <a:r>
              <a:rPr lang="en-US" sz="2800" b="1" i="1" dirty="0" smtClean="0">
                <a:latin typeface="Times New Roman" pitchFamily="18" charset="0"/>
              </a:rPr>
              <a:t>Meeting </a:t>
            </a:r>
            <a:r>
              <a:rPr lang="en-US" sz="2800" b="1" i="1" dirty="0">
                <a:latin typeface="Times New Roman" pitchFamily="18" charset="0"/>
              </a:rPr>
              <a:t>Objective</a:t>
            </a:r>
          </a:p>
          <a:p>
            <a:pPr marL="609600" indent="-609600">
              <a:buClr>
                <a:schemeClr val="tx1"/>
              </a:buClr>
              <a:buSzTx/>
              <a:buFontTx/>
              <a:buAutoNum type="arabicPeriod"/>
            </a:pPr>
            <a:r>
              <a:rPr lang="en-US" sz="2800" b="1" i="1" dirty="0" smtClean="0">
                <a:latin typeface="Times New Roman" pitchFamily="18" charset="0"/>
              </a:rPr>
              <a:t>Project History </a:t>
            </a:r>
            <a:endParaRPr lang="en-US" sz="2800" b="1" i="1" dirty="0">
              <a:latin typeface="Times New Roman" pitchFamily="18" charset="0"/>
            </a:endParaRPr>
          </a:p>
          <a:p>
            <a:pPr marL="609600" indent="-609600">
              <a:buClr>
                <a:schemeClr val="tx1"/>
              </a:buClr>
              <a:buSzTx/>
              <a:buFontTx/>
              <a:buAutoNum type="arabicPeriod"/>
            </a:pPr>
            <a:r>
              <a:rPr lang="en-US" sz="2800" b="1" i="1" dirty="0">
                <a:latin typeface="Times New Roman" pitchFamily="18" charset="0"/>
              </a:rPr>
              <a:t>Proposed </a:t>
            </a:r>
            <a:r>
              <a:rPr lang="en-US" sz="2800" b="1" i="1" dirty="0" smtClean="0">
                <a:latin typeface="Times New Roman" pitchFamily="18" charset="0"/>
              </a:rPr>
              <a:t>Sanitary Sewer Layout</a:t>
            </a:r>
            <a:endParaRPr lang="en-US" sz="2800" b="1" i="1" dirty="0">
              <a:latin typeface="Times New Roman" pitchFamily="18" charset="0"/>
            </a:endParaRPr>
          </a:p>
          <a:p>
            <a:pPr marL="609600" indent="-609600">
              <a:buClr>
                <a:schemeClr val="tx1"/>
              </a:buClr>
              <a:buSzTx/>
              <a:buFontTx/>
              <a:buAutoNum type="arabicPeriod"/>
            </a:pPr>
            <a:r>
              <a:rPr lang="en-US" sz="2800" b="1" i="1" dirty="0" smtClean="0">
                <a:latin typeface="Times New Roman" pitchFamily="18" charset="0"/>
              </a:rPr>
              <a:t>Procedure for Completion of Project </a:t>
            </a:r>
            <a:endParaRPr lang="en-US" sz="2800" b="1" i="1" dirty="0">
              <a:latin typeface="Times New Roman" pitchFamily="18" charset="0"/>
            </a:endParaRPr>
          </a:p>
          <a:p>
            <a:pPr marL="609600" indent="-609600">
              <a:buClr>
                <a:schemeClr val="tx1"/>
              </a:buClr>
              <a:buSzTx/>
              <a:buFontTx/>
              <a:buAutoNum type="arabicPeriod"/>
            </a:pPr>
            <a:r>
              <a:rPr lang="en-US" sz="2800" b="1" i="1" dirty="0" smtClean="0">
                <a:latin typeface="Times New Roman" pitchFamily="18" charset="0"/>
              </a:rPr>
              <a:t>Estimated Cost </a:t>
            </a:r>
            <a:r>
              <a:rPr lang="en-US" sz="2800" b="1" i="1" dirty="0">
                <a:latin typeface="Times New Roman" pitchFamily="18" charset="0"/>
              </a:rPr>
              <a:t>to Property </a:t>
            </a:r>
            <a:r>
              <a:rPr lang="en-US" sz="2800" b="1" i="1" dirty="0" smtClean="0">
                <a:latin typeface="Times New Roman" pitchFamily="18" charset="0"/>
              </a:rPr>
              <a:t>Owners</a:t>
            </a:r>
          </a:p>
          <a:p>
            <a:pPr marL="609600" indent="-609600">
              <a:buClr>
                <a:schemeClr val="tx1"/>
              </a:buClr>
              <a:buSzTx/>
              <a:buFontTx/>
              <a:buAutoNum type="arabicPeriod"/>
            </a:pPr>
            <a:r>
              <a:rPr lang="en-US" sz="2800" b="1" i="1" dirty="0" smtClean="0">
                <a:latin typeface="Times New Roman" pitchFamily="18" charset="0"/>
              </a:rPr>
              <a:t>Easement Acquisition</a:t>
            </a:r>
          </a:p>
          <a:p>
            <a:pPr marL="609600" indent="-609600">
              <a:buClr>
                <a:schemeClr val="tx1"/>
              </a:buClr>
              <a:buSzTx/>
              <a:buFontTx/>
              <a:buAutoNum type="arabicPeriod"/>
            </a:pPr>
            <a:r>
              <a:rPr lang="en-US" sz="2800" b="1" i="1" dirty="0" smtClean="0">
                <a:latin typeface="Times New Roman" pitchFamily="18" charset="0"/>
              </a:rPr>
              <a:t>Tentative </a:t>
            </a:r>
            <a:r>
              <a:rPr lang="en-US" sz="2800" b="1" i="1" dirty="0">
                <a:latin typeface="Times New Roman" pitchFamily="18" charset="0"/>
              </a:rPr>
              <a:t>Project </a:t>
            </a:r>
            <a:r>
              <a:rPr lang="en-US" sz="2800" b="1" i="1" dirty="0" smtClean="0">
                <a:latin typeface="Times New Roman" pitchFamily="18" charset="0"/>
              </a:rPr>
              <a:t>Schedule</a:t>
            </a:r>
          </a:p>
          <a:p>
            <a:pPr marL="609600" indent="-609600">
              <a:buClr>
                <a:schemeClr val="tx1"/>
              </a:buClr>
              <a:buSzTx/>
              <a:buFontTx/>
              <a:buAutoNum type="arabicPeriod"/>
            </a:pPr>
            <a:r>
              <a:rPr lang="en-US" sz="2800" b="1" i="1" dirty="0" smtClean="0">
                <a:latin typeface="Times New Roman" pitchFamily="18" charset="0"/>
              </a:rPr>
              <a:t>Questions</a:t>
            </a:r>
            <a:endParaRPr lang="en-US" sz="2800" b="1" i="1" dirty="0">
              <a:latin typeface="Times New Roman" pitchFamily="18" charset="0"/>
            </a:endParaRPr>
          </a:p>
        </p:txBody>
      </p:sp>
      <p:sp>
        <p:nvSpPr>
          <p:cNvPr id="4" name="Slide Number Placeholder 3"/>
          <p:cNvSpPr>
            <a:spLocks noGrp="1"/>
          </p:cNvSpPr>
          <p:nvPr>
            <p:ph type="sldNum" sz="quarter" idx="12"/>
          </p:nvPr>
        </p:nvSpPr>
        <p:spPr/>
        <p:txBody>
          <a:bodyPr/>
          <a:lstStyle/>
          <a:p>
            <a:fld id="{E2694871-00A3-49A8-BE83-FE99ED6B9B16}" type="slidenum">
              <a:rPr lang="en-US" smtClean="0"/>
              <a:pPr/>
              <a:t>2</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000" fill="hold"/>
                                        <p:tgtEl>
                                          <p:spTgt spid="5122"/>
                                        </p:tgtEl>
                                        <p:attrNameLst>
                                          <p:attrName>ppt_x</p:attrName>
                                        </p:attrNameLst>
                                      </p:cBhvr>
                                      <p:tavLst>
                                        <p:tav tm="0">
                                          <p:val>
                                            <p:strVal val="0-#ppt_w/2"/>
                                          </p:val>
                                        </p:tav>
                                        <p:tav tm="100000">
                                          <p:val>
                                            <p:strVal val="#ppt_x"/>
                                          </p:val>
                                        </p:tav>
                                      </p:tavLst>
                                    </p:anim>
                                    <p:anim calcmode="lin" valueType="num">
                                      <p:cBhvr additive="base">
                                        <p:cTn id="8" dur="2000" fill="hold"/>
                                        <p:tgtEl>
                                          <p:spTgt spid="512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fade">
                                      <p:cBhvr>
                                        <p:cTn id="42" dur="2000"/>
                                        <p:tgtEl>
                                          <p:spTgt spid="51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Effect transition="in" filter="fade">
                                      <p:cBhvr>
                                        <p:cTn id="47" dur="2000"/>
                                        <p:tgtEl>
                                          <p:spTgt spid="512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8" end="8"/>
                                            </p:txEl>
                                          </p:spTgt>
                                        </p:tgtEl>
                                        <p:attrNameLst>
                                          <p:attrName>style.visibility</p:attrName>
                                        </p:attrNameLst>
                                      </p:cBhvr>
                                      <p:to>
                                        <p:strVal val="visible"/>
                                      </p:to>
                                    </p:set>
                                    <p:animEffect transition="in" filter="fade">
                                      <p:cBhvr>
                                        <p:cTn id="52"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6096000" cy="762000"/>
          </a:xfrm>
        </p:spPr>
        <p:txBody>
          <a:bodyPr>
            <a:noAutofit/>
          </a:bodyPr>
          <a:lstStyle/>
          <a:p>
            <a:pPr algn="l"/>
            <a:r>
              <a:rPr lang="en-US" sz="3700" b="1" dirty="0" smtClean="0">
                <a:solidFill>
                  <a:schemeClr val="tx1"/>
                </a:solidFill>
                <a:latin typeface="Times New Roman" pitchFamily="18" charset="0"/>
              </a:rPr>
              <a:t>1. </a:t>
            </a:r>
            <a:r>
              <a:rPr lang="en-US" sz="3700" b="1" u="sng" dirty="0" smtClean="0">
                <a:solidFill>
                  <a:schemeClr val="tx1"/>
                </a:solidFill>
                <a:latin typeface="Times New Roman" pitchFamily="18" charset="0"/>
              </a:rPr>
              <a:t>Project Introduction</a:t>
            </a:r>
            <a:endParaRPr lang="en-US" sz="3700" b="1" u="sng" dirty="0">
              <a:solidFill>
                <a:schemeClr val="tx1"/>
              </a:solidFill>
              <a:latin typeface="Times New Roman" pitchFamily="18" charset="0"/>
            </a:endParaRPr>
          </a:p>
        </p:txBody>
      </p:sp>
      <p:sp>
        <p:nvSpPr>
          <p:cNvPr id="6147" name="Rectangle 3"/>
          <p:cNvSpPr>
            <a:spLocks noGrp="1" noChangeArrowheads="1"/>
          </p:cNvSpPr>
          <p:nvPr>
            <p:ph idx="1"/>
          </p:nvPr>
        </p:nvSpPr>
        <p:spPr>
          <a:xfrm>
            <a:off x="-228600" y="1066800"/>
            <a:ext cx="9144000" cy="5791200"/>
          </a:xfrm>
        </p:spPr>
        <p:txBody>
          <a:bodyPr>
            <a:normAutofit/>
          </a:bodyPr>
          <a:lstStyle/>
          <a:p>
            <a:pPr marL="609600" indent="-609600">
              <a:spcBef>
                <a:spcPct val="0"/>
              </a:spcBef>
              <a:buClr>
                <a:schemeClr val="tx1"/>
              </a:buClr>
              <a:buSzTx/>
              <a:buFontTx/>
              <a:buNone/>
            </a:pPr>
            <a:r>
              <a:rPr lang="en-US" sz="2000" b="1" dirty="0">
                <a:latin typeface="Times New Roman" pitchFamily="18" charset="0"/>
              </a:rPr>
              <a:t>	</a:t>
            </a:r>
            <a:r>
              <a:rPr lang="en-US" sz="2400" b="1" dirty="0" smtClean="0">
                <a:latin typeface="Times New Roman" pitchFamily="18" charset="0"/>
              </a:rPr>
              <a:t>A  public sanitary sewer  project is proposed for the </a:t>
            </a:r>
            <a:r>
              <a:rPr lang="en-US" sz="2400" b="1" dirty="0" err="1" smtClean="0">
                <a:latin typeface="Times New Roman" pitchFamily="18" charset="0"/>
              </a:rPr>
              <a:t>Springbrook</a:t>
            </a:r>
            <a:r>
              <a:rPr lang="en-US" sz="2400" b="1" dirty="0" smtClean="0">
                <a:latin typeface="Times New Roman" pitchFamily="18" charset="0"/>
              </a:rPr>
              <a:t> Estates Sewer Improvement Area.  The project is being initiated due to the following:</a:t>
            </a:r>
            <a:br>
              <a:rPr lang="en-US" sz="2400" b="1" dirty="0" smtClean="0">
                <a:latin typeface="Times New Roman" pitchFamily="18" charset="0"/>
              </a:rPr>
            </a:br>
            <a:endParaRPr lang="en-US" sz="2400" b="1" dirty="0" smtClean="0">
              <a:latin typeface="Times New Roman" pitchFamily="18" charset="0"/>
            </a:endParaRPr>
          </a:p>
          <a:p>
            <a:pPr marL="609600" indent="-609600">
              <a:spcBef>
                <a:spcPct val="0"/>
              </a:spcBef>
              <a:buClr>
                <a:schemeClr val="tx1"/>
              </a:buClr>
              <a:buSzTx/>
              <a:buFontTx/>
              <a:buNone/>
              <a:tabLst>
                <a:tab pos="914400" algn="l"/>
              </a:tabLst>
            </a:pPr>
            <a:r>
              <a:rPr lang="en-US" sz="2400" b="1" dirty="0">
                <a:latin typeface="Times New Roman" pitchFamily="18" charset="0"/>
              </a:rPr>
              <a:t>	</a:t>
            </a:r>
            <a:r>
              <a:rPr lang="en-US" sz="2400" b="1" dirty="0" smtClean="0">
                <a:latin typeface="Times New Roman" pitchFamily="18" charset="0"/>
              </a:rPr>
              <a:t>1) There is an existing health concern and water pollution 	hazard as documented by our department and the Allen 	County Health Department.</a:t>
            </a:r>
          </a:p>
          <a:p>
            <a:pPr marL="609600" indent="-42863">
              <a:spcBef>
                <a:spcPct val="0"/>
              </a:spcBef>
              <a:buClr>
                <a:schemeClr val="tx1"/>
              </a:buClr>
              <a:buSzTx/>
              <a:buFontTx/>
              <a:buAutoNum type="arabicParenR" startAt="2"/>
            </a:pPr>
            <a:r>
              <a:rPr lang="en-US" sz="2400" b="1" dirty="0" smtClean="0">
                <a:latin typeface="Times New Roman" pitchFamily="18" charset="0"/>
              </a:rPr>
              <a:t> Resident complaints.</a:t>
            </a:r>
          </a:p>
          <a:p>
            <a:pPr marL="609600" indent="-42863">
              <a:spcBef>
                <a:spcPct val="0"/>
              </a:spcBef>
              <a:buClr>
                <a:schemeClr val="tx1"/>
              </a:buClr>
              <a:buSzTx/>
              <a:buFontTx/>
              <a:buAutoNum type="arabicParenR" startAt="2"/>
            </a:pPr>
            <a:r>
              <a:rPr lang="en-US" sz="2400" b="1" dirty="0" smtClean="0">
                <a:latin typeface="Times New Roman" pitchFamily="18" charset="0"/>
              </a:rPr>
              <a:t> Failing on-lot systems.</a:t>
            </a:r>
          </a:p>
          <a:p>
            <a:pPr marL="609600" indent="-609600">
              <a:spcBef>
                <a:spcPct val="0"/>
              </a:spcBef>
              <a:buClr>
                <a:schemeClr val="tx1"/>
              </a:buClr>
              <a:buSzTx/>
              <a:buFontTx/>
              <a:buNone/>
            </a:pPr>
            <a:endParaRPr lang="en-US" sz="2400" b="1" dirty="0">
              <a:effectLst>
                <a:outerShdw blurRad="38100" dist="38100" dir="2700000" algn="tl">
                  <a:srgbClr val="000000">
                    <a:alpha val="43137"/>
                  </a:srgbClr>
                </a:outerShdw>
              </a:effectLst>
              <a:latin typeface="Times New Roman" pitchFamily="18" charset="0"/>
            </a:endParaRPr>
          </a:p>
          <a:p>
            <a:pPr marL="609600" indent="-609600">
              <a:spcBef>
                <a:spcPct val="0"/>
              </a:spcBef>
              <a:buClr>
                <a:schemeClr val="tx1"/>
              </a:buClr>
              <a:buSzTx/>
              <a:buFontTx/>
              <a:buNone/>
            </a:pPr>
            <a:r>
              <a:rPr lang="en-US" sz="2400" b="1" dirty="0" smtClean="0">
                <a:effectLst>
                  <a:outerShdw blurRad="38100" dist="38100" dir="2700000" algn="tl">
                    <a:srgbClr val="000000">
                      <a:alpha val="43137"/>
                    </a:srgbClr>
                  </a:outerShdw>
                </a:effectLst>
                <a:latin typeface="Times New Roman" pitchFamily="18" charset="0"/>
              </a:rPr>
              <a:t>	</a:t>
            </a:r>
            <a:r>
              <a:rPr lang="en-US" sz="2400" b="1" dirty="0" smtClean="0">
                <a:latin typeface="Times New Roman" pitchFamily="18" charset="0"/>
              </a:rPr>
              <a:t>Since the meeting held August 28, 2013 the department has been researching financial assistance opportunities, completing detailed plans and specifications for the project.  </a:t>
            </a:r>
          </a:p>
          <a:p>
            <a:pPr marL="609600" indent="-609600">
              <a:spcBef>
                <a:spcPct val="0"/>
              </a:spcBef>
              <a:buClr>
                <a:schemeClr val="tx1"/>
              </a:buClr>
              <a:buSzTx/>
              <a:buFontTx/>
              <a:buNone/>
            </a:pPr>
            <a:endParaRPr lang="en-US" sz="2000" b="1" dirty="0" smtClean="0">
              <a:effectLst>
                <a:outerShdw blurRad="38100" dist="38100" dir="2700000" algn="tl">
                  <a:srgbClr val="000000">
                    <a:alpha val="43137"/>
                  </a:srgbClr>
                </a:outerShdw>
              </a:effectLst>
              <a:latin typeface="Times New Roman" pitchFamily="18" charset="0"/>
            </a:endParaRPr>
          </a:p>
          <a:p>
            <a:pPr marL="609600" indent="-609600">
              <a:spcBef>
                <a:spcPct val="0"/>
              </a:spcBef>
              <a:buClr>
                <a:schemeClr val="tx1"/>
              </a:buClr>
              <a:buSzTx/>
              <a:buFontTx/>
              <a:buNone/>
            </a:pPr>
            <a:r>
              <a:rPr lang="en-US" sz="2000" b="1" dirty="0" smtClean="0">
                <a:effectLst>
                  <a:outerShdw blurRad="38100" dist="38100" dir="2700000" algn="tl">
                    <a:srgbClr val="000000">
                      <a:alpha val="43137"/>
                    </a:srgbClr>
                  </a:outerShdw>
                </a:effectLst>
                <a:latin typeface="Times New Roman" pitchFamily="18" charset="0"/>
              </a:rPr>
              <a:t>	</a:t>
            </a:r>
            <a:endParaRPr lang="en-US" sz="2000" b="1" dirty="0">
              <a:effectLst>
                <a:outerShdw blurRad="38100" dist="38100" dir="2700000" algn="tl">
                  <a:srgbClr val="000000">
                    <a:alpha val="43137"/>
                  </a:srgbClr>
                </a:outerShdw>
              </a:effectLst>
              <a:latin typeface="Times New Roman" pitchFamily="18" charset="0"/>
            </a:endParaRPr>
          </a:p>
          <a:p>
            <a:pPr marL="609600" indent="-609600">
              <a:buClr>
                <a:schemeClr val="tx1"/>
              </a:buClr>
            </a:pPr>
            <a:endParaRPr lang="en-US" sz="2400" b="1" dirty="0">
              <a:latin typeface="Times New Roman" pitchFamily="18" charset="0"/>
            </a:endParaRPr>
          </a:p>
        </p:txBody>
      </p:sp>
      <p:sp>
        <p:nvSpPr>
          <p:cNvPr id="4" name="Slide Number Placeholder 3"/>
          <p:cNvSpPr>
            <a:spLocks noGrp="1"/>
          </p:cNvSpPr>
          <p:nvPr>
            <p:ph type="sldNum" sz="quarter" idx="12"/>
          </p:nvPr>
        </p:nvSpPr>
        <p:spPr/>
        <p:txBody>
          <a:bodyPr/>
          <a:lstStyle/>
          <a:p>
            <a:fld id="{E2694871-00A3-49A8-BE83-FE99ED6B9B16}" type="slidenum">
              <a:rPr lang="en-US" smtClean="0"/>
              <a:pPr/>
              <a:t>3</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0-#ppt_w/2"/>
                                          </p:val>
                                        </p:tav>
                                        <p:tav tm="100000">
                                          <p:val>
                                            <p:strVal val="#ppt_x"/>
                                          </p:val>
                                        </p:tav>
                                      </p:tavLst>
                                    </p:anim>
                                    <p:anim calcmode="lin" valueType="num">
                                      <p:cBhvr additive="base">
                                        <p:cTn id="8" dur="2000" fill="hold"/>
                                        <p:tgtEl>
                                          <p:spTgt spid="614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7" dur="20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32"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162800" cy="661720"/>
          </a:xfrm>
          <a:prstGeom prst="rect">
            <a:avLst/>
          </a:prstGeom>
        </p:spPr>
        <p:txBody>
          <a:bodyPr wrap="square">
            <a:spAutoFit/>
          </a:bodyPr>
          <a:lstStyle/>
          <a:p>
            <a:pPr algn="l"/>
            <a:r>
              <a:rPr lang="en-US" sz="3700" dirty="0" smtClean="0">
                <a:solidFill>
                  <a:schemeClr val="tx1"/>
                </a:solidFill>
              </a:rPr>
              <a:t>2. </a:t>
            </a:r>
            <a:r>
              <a:rPr lang="en-US" sz="3700" u="sng" dirty="0" smtClean="0">
                <a:solidFill>
                  <a:schemeClr val="tx1"/>
                </a:solidFill>
              </a:rPr>
              <a:t>Meeting Objective</a:t>
            </a:r>
            <a:endParaRPr lang="en-US" sz="3700" dirty="0"/>
          </a:p>
        </p:txBody>
      </p:sp>
      <p:sp>
        <p:nvSpPr>
          <p:cNvPr id="3" name="Rectangle 2"/>
          <p:cNvSpPr/>
          <p:nvPr/>
        </p:nvSpPr>
        <p:spPr>
          <a:xfrm>
            <a:off x="609600" y="1371600"/>
            <a:ext cx="7696200" cy="3108543"/>
          </a:xfrm>
          <a:prstGeom prst="rect">
            <a:avLst/>
          </a:prstGeom>
        </p:spPr>
        <p:txBody>
          <a:bodyPr wrap="square">
            <a:spAutoFit/>
          </a:bodyPr>
          <a:lstStyle/>
          <a:p>
            <a:pPr algn="l"/>
            <a:r>
              <a:rPr lang="en-US" sz="2800" dirty="0" smtClean="0">
                <a:solidFill>
                  <a:schemeClr val="tx1"/>
                </a:solidFill>
              </a:rPr>
              <a:t>This meeting will provide information for completion of a sanitary sewer project serving approximately 84 property owners located within </a:t>
            </a:r>
            <a:r>
              <a:rPr lang="en-US" sz="2800" dirty="0" err="1" smtClean="0">
                <a:solidFill>
                  <a:schemeClr val="tx1"/>
                </a:solidFill>
              </a:rPr>
              <a:t>Springbrook</a:t>
            </a:r>
            <a:r>
              <a:rPr lang="en-US" sz="2800" dirty="0" smtClean="0">
                <a:solidFill>
                  <a:schemeClr val="tx1"/>
                </a:solidFill>
              </a:rPr>
              <a:t> Estates, Northwest Street, SR 65 and SR 115 areas.  The meeting will also allow for a question and answer period following the presentation.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539B112D-A8DC-404E-801F-53A943D33033}" type="slidenum">
              <a:rPr lang="en-US" smtClean="0"/>
              <a:pPr/>
              <a:t>4</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381000" y="304800"/>
            <a:ext cx="7543800" cy="762000"/>
          </a:xfrm>
        </p:spPr>
        <p:txBody>
          <a:bodyPr>
            <a:normAutofit/>
          </a:bodyPr>
          <a:lstStyle/>
          <a:p>
            <a:pPr algn="l"/>
            <a:r>
              <a:rPr lang="en-US" sz="3700" b="1" dirty="0" smtClean="0">
                <a:solidFill>
                  <a:schemeClr val="tx1"/>
                </a:solidFill>
                <a:latin typeface="Times New Roman" pitchFamily="18" charset="0"/>
              </a:rPr>
              <a:t>3. </a:t>
            </a:r>
            <a:r>
              <a:rPr lang="en-US" sz="3700" b="1" u="sng" dirty="0" smtClean="0">
                <a:solidFill>
                  <a:schemeClr val="tx1"/>
                </a:solidFill>
                <a:latin typeface="Times New Roman" pitchFamily="18" charset="0"/>
              </a:rPr>
              <a:t>Project </a:t>
            </a:r>
            <a:r>
              <a:rPr lang="en-US" sz="3700" b="1" u="sng" dirty="0">
                <a:solidFill>
                  <a:schemeClr val="tx1"/>
                </a:solidFill>
                <a:latin typeface="Times New Roman" pitchFamily="18" charset="0"/>
              </a:rPr>
              <a:t>History</a:t>
            </a:r>
          </a:p>
        </p:txBody>
      </p:sp>
      <p:sp>
        <p:nvSpPr>
          <p:cNvPr id="1027" name="Rectangle 3"/>
          <p:cNvSpPr>
            <a:spLocks noGrp="1" noChangeArrowheads="1"/>
          </p:cNvSpPr>
          <p:nvPr>
            <p:ph idx="1"/>
          </p:nvPr>
        </p:nvSpPr>
        <p:spPr>
          <a:xfrm>
            <a:off x="381000" y="1295400"/>
            <a:ext cx="8763000" cy="5791200"/>
          </a:xfrm>
        </p:spPr>
        <p:txBody>
          <a:bodyPr>
            <a:normAutofit fontScale="47500" lnSpcReduction="20000"/>
          </a:bodyPr>
          <a:lstStyle/>
          <a:p>
            <a:pPr>
              <a:lnSpc>
                <a:spcPct val="90000"/>
              </a:lnSpc>
              <a:buFontTx/>
              <a:buNone/>
              <a:tabLst>
                <a:tab pos="2336800" algn="l"/>
              </a:tabLst>
            </a:pPr>
            <a:r>
              <a:rPr lang="en-US" sz="4400" b="1" dirty="0" smtClean="0">
                <a:latin typeface="Times New Roman" pitchFamily="18" charset="0"/>
              </a:rPr>
              <a:t>October 6, 2011</a:t>
            </a:r>
            <a:r>
              <a:rPr lang="en-US" sz="4400" b="1" dirty="0">
                <a:latin typeface="Times New Roman" pitchFamily="18" charset="0"/>
              </a:rPr>
              <a:t>	</a:t>
            </a:r>
            <a:r>
              <a:rPr lang="en-US" sz="4400" b="1" dirty="0" smtClean="0">
                <a:latin typeface="Times New Roman" pitchFamily="18" charset="0"/>
              </a:rPr>
              <a:t>Sampling and testing of ditches and catch basins were   	completed by the Allen County Health Department 	and Allen County Sanitary 	Engineering Department.</a:t>
            </a:r>
            <a:endParaRPr lang="en-US" sz="4400" b="1" dirty="0">
              <a:latin typeface="Times New Roman" pitchFamily="18" charset="0"/>
            </a:endParaRPr>
          </a:p>
          <a:p>
            <a:pPr>
              <a:lnSpc>
                <a:spcPct val="90000"/>
              </a:lnSpc>
              <a:buFontTx/>
              <a:buNone/>
            </a:pPr>
            <a:endParaRPr lang="en-US" sz="4400" b="1" dirty="0">
              <a:latin typeface="Times New Roman" pitchFamily="18" charset="0"/>
            </a:endParaRPr>
          </a:p>
          <a:p>
            <a:pPr>
              <a:lnSpc>
                <a:spcPct val="90000"/>
              </a:lnSpc>
              <a:buFontTx/>
              <a:buNone/>
              <a:tabLst>
                <a:tab pos="2336800" algn="l"/>
              </a:tabLst>
            </a:pPr>
            <a:r>
              <a:rPr lang="en-US" sz="4400" b="1" dirty="0" smtClean="0">
                <a:latin typeface="Times New Roman" pitchFamily="18" charset="0"/>
              </a:rPr>
              <a:t>May 15, 2012</a:t>
            </a:r>
            <a:r>
              <a:rPr lang="en-US" sz="4400" b="1" dirty="0">
                <a:latin typeface="Times New Roman" pitchFamily="18" charset="0"/>
              </a:rPr>
              <a:t>	</a:t>
            </a:r>
            <a:r>
              <a:rPr lang="en-US" sz="4400" b="1" dirty="0" smtClean="0">
                <a:latin typeface="Times New Roman" pitchFamily="18" charset="0"/>
              </a:rPr>
              <a:t>Sampling and testing of ditches and catch basins were 	completed by the Allen County Health Department 	and Allen County Sanitary 	Engineering Department.</a:t>
            </a:r>
            <a:endParaRPr lang="en-US" sz="4400" b="1" dirty="0">
              <a:latin typeface="Times New Roman" pitchFamily="18" charset="0"/>
            </a:endParaRPr>
          </a:p>
          <a:p>
            <a:pPr>
              <a:lnSpc>
                <a:spcPct val="90000"/>
              </a:lnSpc>
              <a:buFontTx/>
              <a:buNone/>
            </a:pPr>
            <a:endParaRPr lang="en-US" sz="4400" b="1" dirty="0">
              <a:latin typeface="Times New Roman" pitchFamily="18" charset="0"/>
            </a:endParaRPr>
          </a:p>
          <a:p>
            <a:pPr>
              <a:lnSpc>
                <a:spcPct val="90000"/>
              </a:lnSpc>
              <a:buFontTx/>
              <a:buNone/>
              <a:tabLst>
                <a:tab pos="2336800" algn="l"/>
              </a:tabLst>
            </a:pPr>
            <a:r>
              <a:rPr lang="en-US" sz="4400" b="1" dirty="0" smtClean="0">
                <a:latin typeface="Times New Roman" pitchFamily="18" charset="0"/>
              </a:rPr>
              <a:t>July 13, 2012</a:t>
            </a:r>
            <a:r>
              <a:rPr lang="en-US" sz="4400" b="1" dirty="0">
                <a:latin typeface="Times New Roman" pitchFamily="18" charset="0"/>
              </a:rPr>
              <a:t>	</a:t>
            </a:r>
            <a:r>
              <a:rPr lang="en-US" sz="4400" b="1" dirty="0" smtClean="0">
                <a:latin typeface="Times New Roman" pitchFamily="18" charset="0"/>
              </a:rPr>
              <a:t>The Allen County Board of Health made 	recommendation to the Board of County 	Commissioners to pursue the installation of public 	sanitary sewer to eliminate the existing public health 	issues and water quality violations.  </a:t>
            </a:r>
          </a:p>
          <a:p>
            <a:pPr>
              <a:lnSpc>
                <a:spcPct val="90000"/>
              </a:lnSpc>
              <a:buFontTx/>
              <a:buNone/>
              <a:tabLst>
                <a:tab pos="2336800" algn="l"/>
              </a:tabLst>
            </a:pPr>
            <a:endParaRPr lang="en-US" sz="4400" b="1" dirty="0" smtClean="0">
              <a:latin typeface="Times New Roman" pitchFamily="18" charset="0"/>
            </a:endParaRPr>
          </a:p>
          <a:p>
            <a:pPr>
              <a:lnSpc>
                <a:spcPct val="90000"/>
              </a:lnSpc>
              <a:buNone/>
              <a:tabLst>
                <a:tab pos="2336800" algn="l"/>
              </a:tabLst>
            </a:pPr>
            <a:r>
              <a:rPr lang="en-US" sz="4400" b="1" dirty="0" smtClean="0">
                <a:latin typeface="Times New Roman" pitchFamily="18" charset="0"/>
                <a:cs typeface="Times New Roman" pitchFamily="18" charset="0"/>
              </a:rPr>
              <a:t>August 28, 2013	Conduct public Informational Meeting.</a:t>
            </a:r>
          </a:p>
          <a:p>
            <a:pPr>
              <a:lnSpc>
                <a:spcPct val="90000"/>
              </a:lnSpc>
              <a:buNone/>
              <a:tabLst>
                <a:tab pos="2336800" algn="l"/>
              </a:tabLst>
            </a:pPr>
            <a:endParaRPr lang="en-US" sz="4400" b="1" dirty="0" smtClean="0">
              <a:latin typeface="Times New Roman" pitchFamily="18" charset="0"/>
              <a:cs typeface="Times New Roman" pitchFamily="18" charset="0"/>
            </a:endParaRPr>
          </a:p>
          <a:p>
            <a:pPr marL="0" indent="0">
              <a:lnSpc>
                <a:spcPct val="90000"/>
              </a:lnSpc>
              <a:buNone/>
              <a:tabLst>
                <a:tab pos="2336800" algn="l"/>
              </a:tabLst>
            </a:pPr>
            <a:r>
              <a:rPr lang="en-US" sz="4400" b="1" dirty="0" smtClean="0">
                <a:latin typeface="Times New Roman" pitchFamily="18" charset="0"/>
                <a:cs typeface="Times New Roman" pitchFamily="18" charset="0"/>
              </a:rPr>
              <a:t>August 28, 2013 to	Complete detailed plans, </a:t>
            </a:r>
            <a:r>
              <a:rPr lang="en-US" sz="4400" b="1" dirty="0" smtClean="0">
                <a:latin typeface="Times New Roman" pitchFamily="18" charset="0"/>
                <a:cs typeface="Times New Roman" pitchFamily="18" charset="0"/>
              </a:rPr>
              <a:t>specifications, </a:t>
            </a:r>
            <a:r>
              <a:rPr lang="en-US" sz="4400" b="1" dirty="0" smtClean="0">
                <a:latin typeface="Times New Roman" pitchFamily="18" charset="0"/>
                <a:cs typeface="Times New Roman" pitchFamily="18" charset="0"/>
              </a:rPr>
              <a:t>complete </a:t>
            </a:r>
            <a:r>
              <a:rPr lang="en-US" sz="4400" b="1" dirty="0" smtClean="0">
                <a:latin typeface="Times New Roman" pitchFamily="18" charset="0"/>
                <a:cs typeface="Times New Roman" pitchFamily="18" charset="0"/>
              </a:rPr>
              <a:t>Tonight	income </a:t>
            </a:r>
            <a:r>
              <a:rPr lang="en-US" sz="4400" b="1" dirty="0" smtClean="0">
                <a:latin typeface="Times New Roman" pitchFamily="18" charset="0"/>
                <a:cs typeface="Times New Roman" pitchFamily="18" charset="0"/>
              </a:rPr>
              <a:t>surveys </a:t>
            </a:r>
            <a:r>
              <a:rPr lang="en-US" sz="4400" b="1" smtClean="0">
                <a:latin typeface="Times New Roman" pitchFamily="18" charset="0"/>
                <a:cs typeface="Times New Roman" pitchFamily="18" charset="0"/>
              </a:rPr>
              <a:t>and </a:t>
            </a:r>
            <a:r>
              <a:rPr lang="en-US" sz="4400" b="1" smtClean="0">
                <a:latin typeface="Times New Roman" pitchFamily="18" charset="0"/>
                <a:cs typeface="Times New Roman" pitchFamily="18" charset="0"/>
              </a:rPr>
              <a:t>research financial </a:t>
            </a:r>
            <a:r>
              <a:rPr lang="en-US" sz="4400" b="1" smtClean="0">
                <a:latin typeface="Times New Roman" pitchFamily="18" charset="0"/>
                <a:cs typeface="Times New Roman" pitchFamily="18" charset="0"/>
              </a:rPr>
              <a:t>assistance </a:t>
            </a:r>
            <a:r>
              <a:rPr lang="en-US" sz="4400" b="1" smtClean="0">
                <a:latin typeface="Times New Roman" pitchFamily="18" charset="0"/>
                <a:cs typeface="Times New Roman" pitchFamily="18" charset="0"/>
              </a:rPr>
              <a:t>	options.</a:t>
            </a:r>
            <a:endParaRPr lang="en-US" sz="4400" b="1" dirty="0" smtClean="0">
              <a:latin typeface="Times New Roman" pitchFamily="18" charset="0"/>
              <a:cs typeface="Times New Roman" pitchFamily="18" charset="0"/>
            </a:endParaRPr>
          </a:p>
          <a:p>
            <a:pPr>
              <a:lnSpc>
                <a:spcPct val="90000"/>
              </a:lnSpc>
              <a:buNone/>
              <a:tabLst>
                <a:tab pos="2336800" algn="l"/>
              </a:tabLst>
            </a:pPr>
            <a:endParaRPr lang="en-US" sz="4400" b="1" dirty="0" smtClean="0">
              <a:latin typeface="Times New Roman" pitchFamily="18" charset="0"/>
              <a:cs typeface="Times New Roman" pitchFamily="18" charset="0"/>
            </a:endParaRPr>
          </a:p>
          <a:p>
            <a:pPr>
              <a:lnSpc>
                <a:spcPct val="90000"/>
              </a:lnSpc>
              <a:buNone/>
              <a:tabLst>
                <a:tab pos="2336800" algn="l"/>
              </a:tabLst>
            </a:pPr>
            <a:r>
              <a:rPr lang="en-US" sz="4400" b="1" dirty="0" smtClean="0">
                <a:latin typeface="Times New Roman" pitchFamily="18" charset="0"/>
                <a:cs typeface="Times New Roman" pitchFamily="18" charset="0"/>
              </a:rPr>
              <a:t>December 20, 2017	Conduct 2</a:t>
            </a:r>
            <a:r>
              <a:rPr lang="en-US" sz="4400" b="1" baseline="30000" dirty="0" smtClean="0">
                <a:latin typeface="Times New Roman" pitchFamily="18" charset="0"/>
                <a:cs typeface="Times New Roman" pitchFamily="18" charset="0"/>
              </a:rPr>
              <a:t>nd</a:t>
            </a:r>
            <a:r>
              <a:rPr lang="en-US" sz="4400" b="1" dirty="0" smtClean="0">
                <a:latin typeface="Times New Roman" pitchFamily="18" charset="0"/>
                <a:cs typeface="Times New Roman" pitchFamily="18" charset="0"/>
              </a:rPr>
              <a:t> Informational Meeting</a:t>
            </a:r>
          </a:p>
          <a:p>
            <a:pPr>
              <a:lnSpc>
                <a:spcPct val="90000"/>
              </a:lnSpc>
              <a:buFontTx/>
              <a:buNone/>
              <a:tabLst>
                <a:tab pos="2336800" algn="l"/>
              </a:tabLst>
            </a:pPr>
            <a:endParaRPr lang="en-US" sz="2600" b="1" dirty="0" smtClean="0">
              <a:effectLst>
                <a:outerShdw blurRad="38100" dist="38100" dir="2700000" algn="tl">
                  <a:srgbClr val="000000">
                    <a:alpha val="43137"/>
                  </a:srgbClr>
                </a:outerShdw>
              </a:effectLst>
              <a:latin typeface="Times New Roman" pitchFamily="18" charset="0"/>
            </a:endParaRPr>
          </a:p>
          <a:p>
            <a:pPr>
              <a:lnSpc>
                <a:spcPct val="90000"/>
              </a:lnSpc>
              <a:buFontTx/>
              <a:buNone/>
              <a:tabLst>
                <a:tab pos="2336800" algn="l"/>
              </a:tabLst>
            </a:pPr>
            <a:endParaRPr lang="en-US" sz="2600" b="1" dirty="0">
              <a:effectLst>
                <a:outerShdw blurRad="38100" dist="38100" dir="2700000" algn="tl">
                  <a:srgbClr val="000000">
                    <a:alpha val="43137"/>
                  </a:srgbClr>
                </a:outerShdw>
              </a:effectLst>
              <a:latin typeface="Times New Roman" pitchFamily="18" charset="0"/>
            </a:endParaRPr>
          </a:p>
        </p:txBody>
      </p:sp>
      <p:sp>
        <p:nvSpPr>
          <p:cNvPr id="4" name="Slide Number Placeholder 3"/>
          <p:cNvSpPr>
            <a:spLocks noGrp="1"/>
          </p:cNvSpPr>
          <p:nvPr>
            <p:ph type="sldNum" sz="quarter" idx="12"/>
          </p:nvPr>
        </p:nvSpPr>
        <p:spPr/>
        <p:txBody>
          <a:bodyPr/>
          <a:lstStyle/>
          <a:p>
            <a:fld id="{E2694871-00A3-49A8-BE83-FE99ED6B9B16}" type="slidenum">
              <a:rPr lang="en-US" smtClean="0"/>
              <a:pPr/>
              <a:t>5</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20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4" end="4"/>
                                            </p:txEl>
                                          </p:spTgt>
                                        </p:tgtEl>
                                        <p:attrNameLst>
                                          <p:attrName>style.visibility</p:attrName>
                                        </p:attrNameLst>
                                      </p:cBhvr>
                                      <p:to>
                                        <p:strVal val="visible"/>
                                      </p:to>
                                    </p:set>
                                    <p:animEffect transition="in" filter="fade">
                                      <p:cBhvr>
                                        <p:cTn id="22" dur="2000"/>
                                        <p:tgtEl>
                                          <p:spTgt spid="10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xEl>
                                              <p:pRg st="6" end="6"/>
                                            </p:txEl>
                                          </p:spTgt>
                                        </p:tgtEl>
                                        <p:attrNameLst>
                                          <p:attrName>style.visibility</p:attrName>
                                        </p:attrNameLst>
                                      </p:cBhvr>
                                      <p:to>
                                        <p:strVal val="visible"/>
                                      </p:to>
                                    </p:set>
                                    <p:animEffect transition="in" filter="fade">
                                      <p:cBhvr>
                                        <p:cTn id="27" dur="2000"/>
                                        <p:tgtEl>
                                          <p:spTgt spid="102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7">
                                            <p:txEl>
                                              <p:pRg st="8" end="8"/>
                                            </p:txEl>
                                          </p:spTgt>
                                        </p:tgtEl>
                                        <p:attrNameLst>
                                          <p:attrName>style.visibility</p:attrName>
                                        </p:attrNameLst>
                                      </p:cBhvr>
                                      <p:to>
                                        <p:strVal val="visible"/>
                                      </p:to>
                                    </p:set>
                                    <p:animEffect transition="in" filter="fade">
                                      <p:cBhvr>
                                        <p:cTn id="32" dur="2000"/>
                                        <p:tgtEl>
                                          <p:spTgt spid="102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7">
                                            <p:txEl>
                                              <p:pRg st="10" end="10"/>
                                            </p:txEl>
                                          </p:spTgt>
                                        </p:tgtEl>
                                        <p:attrNameLst>
                                          <p:attrName>style.visibility</p:attrName>
                                        </p:attrNameLst>
                                      </p:cBhvr>
                                      <p:to>
                                        <p:strVal val="visible"/>
                                      </p:to>
                                    </p:set>
                                    <p:animEffect transition="in" filter="fade">
                                      <p:cBhvr>
                                        <p:cTn id="37" dur="2000"/>
                                        <p:tgtEl>
                                          <p:spTgt spid="10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81000"/>
            <a:ext cx="92964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strike="noStrike" kern="1200" cap="none" spc="0" normalizeH="0" baseline="0" noProof="0" dirty="0" smtClean="0">
                <a:ln>
                  <a:noFill/>
                </a:ln>
                <a:solidFill>
                  <a:schemeClr val="tx1"/>
                </a:solidFill>
                <a:uLnTx/>
                <a:uFillTx/>
                <a:latin typeface="Times New Roman" pitchFamily="18" charset="0"/>
                <a:ea typeface="+mj-ea"/>
                <a:cs typeface="+mj-cs"/>
              </a:rPr>
              <a:t>3. </a:t>
            </a:r>
            <a:r>
              <a:rPr kumimoji="0" lang="en-US" sz="4000" b="1" i="0" u="sng" strike="noStrike" kern="1200" cap="none" spc="0" normalizeH="0" baseline="0" noProof="0" dirty="0" smtClean="0">
                <a:ln>
                  <a:noFill/>
                </a:ln>
                <a:solidFill>
                  <a:schemeClr val="tx1"/>
                </a:solidFill>
                <a:uLnTx/>
                <a:uFillTx/>
                <a:latin typeface="Times New Roman" pitchFamily="18" charset="0"/>
                <a:ea typeface="+mj-ea"/>
                <a:cs typeface="+mj-cs"/>
              </a:rPr>
              <a:t>Project History – Sampling Locations</a:t>
            </a:r>
          </a:p>
        </p:txBody>
      </p:sp>
      <p:pic>
        <p:nvPicPr>
          <p:cNvPr id="2050" name="Picture 2"/>
          <p:cNvPicPr>
            <a:picLocks noChangeAspect="1" noChangeArrowheads="1"/>
          </p:cNvPicPr>
          <p:nvPr/>
        </p:nvPicPr>
        <p:blipFill>
          <a:blip r:embed="rId2" cstate="print"/>
          <a:srcRect/>
          <a:stretch>
            <a:fillRect/>
          </a:stretch>
        </p:blipFill>
        <p:spPr bwMode="auto">
          <a:xfrm>
            <a:off x="990600" y="1100841"/>
            <a:ext cx="7563217" cy="575715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39B112D-A8DC-404E-801F-53A943D33033}" type="slidenum">
              <a:rPr lang="en-US" smtClean="0"/>
              <a:pPr/>
              <a:t>6</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81000" y="1447800"/>
            <a:ext cx="8382000" cy="2396802"/>
          </a:xfrm>
          <a:prstGeom prst="rect">
            <a:avLst/>
          </a:prstGeom>
          <a:noFill/>
          <a:ln w="38100" cap="flat" cmpd="sng">
            <a:noFill/>
            <a:prstDash val="lgDash"/>
            <a:miter lim="800000"/>
            <a:headEnd type="none" w="med" len="med"/>
            <a:tailEnd type="none" w="med" len="med"/>
          </a:ln>
        </p:spPr>
      </p:pic>
      <p:pic>
        <p:nvPicPr>
          <p:cNvPr id="23555" name="Picture 3"/>
          <p:cNvPicPr>
            <a:picLocks noChangeAspect="1" noChangeArrowheads="1"/>
          </p:cNvPicPr>
          <p:nvPr/>
        </p:nvPicPr>
        <p:blipFill>
          <a:blip r:embed="rId3" cstate="print"/>
          <a:srcRect/>
          <a:stretch>
            <a:fillRect/>
          </a:stretch>
        </p:blipFill>
        <p:spPr bwMode="auto">
          <a:xfrm>
            <a:off x="381000" y="4114800"/>
            <a:ext cx="8305800" cy="2392286"/>
          </a:xfrm>
          <a:prstGeom prst="rect">
            <a:avLst/>
          </a:prstGeom>
          <a:noFill/>
          <a:ln w="38100" cap="flat" cmpd="sng">
            <a:noFill/>
            <a:prstDash val="lgDash"/>
            <a:miter lim="800000"/>
            <a:headEnd type="none" w="med" len="med"/>
            <a:tailEnd type="none" w="med" len="med"/>
          </a:ln>
        </p:spPr>
      </p:pic>
      <p:sp>
        <p:nvSpPr>
          <p:cNvPr id="6" name="Rectangle 2"/>
          <p:cNvSpPr txBox="1">
            <a:spLocks noChangeArrowheads="1"/>
          </p:cNvSpPr>
          <p:nvPr/>
        </p:nvSpPr>
        <p:spPr>
          <a:xfrm>
            <a:off x="228600" y="457200"/>
            <a:ext cx="92964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mj-cs"/>
              </a:rPr>
              <a:t> </a:t>
            </a:r>
            <a:r>
              <a:rPr kumimoji="0" lang="en-US" sz="3700" b="1" i="0" strike="noStrike" kern="1200" cap="none" spc="0" normalizeH="0" baseline="0" noProof="0" dirty="0" smtClean="0">
                <a:ln>
                  <a:noFill/>
                </a:ln>
                <a:solidFill>
                  <a:schemeClr val="tx1"/>
                </a:solidFill>
                <a:uLnTx/>
                <a:uFillTx/>
                <a:latin typeface="Times New Roman" pitchFamily="18" charset="0"/>
                <a:ea typeface="+mj-ea"/>
                <a:cs typeface="+mj-cs"/>
              </a:rPr>
              <a:t>3. </a:t>
            </a:r>
            <a:r>
              <a:rPr kumimoji="0" lang="en-US" sz="3700" b="1" i="0" u="sng" strike="noStrike" kern="1200" cap="none" spc="0" normalizeH="0" baseline="0" noProof="0" dirty="0" smtClean="0">
                <a:ln>
                  <a:noFill/>
                </a:ln>
                <a:solidFill>
                  <a:schemeClr val="tx1"/>
                </a:solidFill>
                <a:uLnTx/>
                <a:uFillTx/>
                <a:latin typeface="Times New Roman" pitchFamily="18" charset="0"/>
                <a:ea typeface="+mj-ea"/>
                <a:cs typeface="+mj-cs"/>
              </a:rPr>
              <a:t>Project History – </a:t>
            </a:r>
            <a:r>
              <a:rPr kumimoji="0" lang="en-US" sz="3700" b="1" i="0" u="sng" strike="noStrike" kern="1200" cap="none" spc="0" normalizeH="0" baseline="0" noProof="0" dirty="0" err="1" smtClean="0">
                <a:ln>
                  <a:noFill/>
                </a:ln>
                <a:solidFill>
                  <a:schemeClr val="tx1"/>
                </a:solidFill>
                <a:uLnTx/>
                <a:uFillTx/>
                <a:latin typeface="Times New Roman" pitchFamily="18" charset="0"/>
                <a:ea typeface="+mj-ea"/>
                <a:cs typeface="+mj-cs"/>
              </a:rPr>
              <a:t>Samp</a:t>
            </a:r>
            <a:r>
              <a:rPr lang="en-US" sz="3700" u="sng" dirty="0" smtClean="0">
                <a:solidFill>
                  <a:schemeClr val="tx1"/>
                </a:solidFill>
                <a:ea typeface="+mj-ea"/>
                <a:cs typeface="+mj-cs"/>
              </a:rPr>
              <a:t>ling </a:t>
            </a:r>
            <a:r>
              <a:rPr kumimoji="0" lang="en-US" sz="3700" b="1" i="0" u="sng" strike="noStrike" kern="1200" cap="none" spc="0" normalizeH="0" baseline="0" noProof="0" dirty="0" smtClean="0">
                <a:ln>
                  <a:noFill/>
                </a:ln>
                <a:solidFill>
                  <a:schemeClr val="tx1"/>
                </a:solidFill>
                <a:uLnTx/>
                <a:uFillTx/>
                <a:latin typeface="Times New Roman" pitchFamily="18" charset="0"/>
                <a:ea typeface="+mj-ea"/>
                <a:cs typeface="+mj-cs"/>
              </a:rPr>
              <a:t>Test Results</a:t>
            </a:r>
          </a:p>
        </p:txBody>
      </p:sp>
      <p:sp>
        <p:nvSpPr>
          <p:cNvPr id="5" name="Slide Number Placeholder 4"/>
          <p:cNvSpPr>
            <a:spLocks noGrp="1"/>
          </p:cNvSpPr>
          <p:nvPr>
            <p:ph type="sldNum" sz="quarter" idx="12"/>
          </p:nvPr>
        </p:nvSpPr>
        <p:spPr/>
        <p:txBody>
          <a:bodyPr/>
          <a:lstStyle/>
          <a:p>
            <a:fld id="{E2694871-00A3-49A8-BE83-FE99ED6B9B16}" type="slidenum">
              <a:rPr lang="en-US" smtClean="0"/>
              <a:pPr/>
              <a:t>7</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20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fade">
                                      <p:cBhvr>
                                        <p:cTn id="17"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229600" cy="762000"/>
          </a:xfrm>
        </p:spPr>
        <p:txBody>
          <a:bodyPr>
            <a:normAutofit/>
          </a:bodyPr>
          <a:lstStyle/>
          <a:p>
            <a:pPr algn="l"/>
            <a:r>
              <a:rPr lang="en-US" sz="3700" b="1" dirty="0" smtClean="0">
                <a:solidFill>
                  <a:schemeClr val="tx1"/>
                </a:solidFill>
                <a:latin typeface="Times New Roman" pitchFamily="18" charset="0"/>
              </a:rPr>
              <a:t>4. </a:t>
            </a:r>
            <a:r>
              <a:rPr lang="en-US" sz="3700" b="1" u="sng" dirty="0" smtClean="0">
                <a:solidFill>
                  <a:schemeClr val="tx1"/>
                </a:solidFill>
                <a:latin typeface="Times New Roman" pitchFamily="18" charset="0"/>
              </a:rPr>
              <a:t>Proposed Sanitary Sewer Layout</a:t>
            </a:r>
            <a:endParaRPr lang="en-US" sz="3700" b="1" u="sng" dirty="0">
              <a:solidFill>
                <a:schemeClr val="tx1"/>
              </a:solidFill>
              <a:latin typeface="Times New Roman" pitchFamily="18" charset="0"/>
            </a:endParaRPr>
          </a:p>
        </p:txBody>
      </p:sp>
      <p:sp>
        <p:nvSpPr>
          <p:cNvPr id="7300" name="Line 132"/>
          <p:cNvSpPr>
            <a:spLocks noChangeShapeType="1"/>
          </p:cNvSpPr>
          <p:nvPr/>
        </p:nvSpPr>
        <p:spPr bwMode="auto">
          <a:xfrm flipV="1">
            <a:off x="304800" y="1676400"/>
            <a:ext cx="533400" cy="609600"/>
          </a:xfrm>
          <a:prstGeom prst="line">
            <a:avLst/>
          </a:prstGeom>
          <a:noFill/>
          <a:ln w="9525">
            <a:noFill/>
            <a:round/>
            <a:headEnd/>
            <a:tailEnd/>
          </a:ln>
          <a:effectLst>
            <a:outerShdw dist="45791" dir="3378596" algn="ctr" rotWithShape="0">
              <a:srgbClr val="4D4D4D"/>
            </a:outerShdw>
          </a:effectLst>
        </p:spPr>
        <p:txBody>
          <a:bodyPr wrap="none">
            <a:spAutoFit/>
          </a:bodyPr>
          <a:lstStyle/>
          <a:p>
            <a:endParaRPr lang="en-US" dirty="0"/>
          </a:p>
        </p:txBody>
      </p:sp>
      <p:sp>
        <p:nvSpPr>
          <p:cNvPr id="7301" name="Line 133"/>
          <p:cNvSpPr>
            <a:spLocks noChangeShapeType="1"/>
          </p:cNvSpPr>
          <p:nvPr/>
        </p:nvSpPr>
        <p:spPr bwMode="auto">
          <a:xfrm flipV="1">
            <a:off x="304800" y="1676400"/>
            <a:ext cx="533400" cy="609600"/>
          </a:xfrm>
          <a:prstGeom prst="line">
            <a:avLst/>
          </a:prstGeom>
          <a:noFill/>
          <a:ln w="9525">
            <a:noFill/>
            <a:round/>
            <a:headEnd/>
            <a:tailEnd/>
          </a:ln>
          <a:effectLst>
            <a:outerShdw dist="45791" dir="3378596" algn="ctr" rotWithShape="0">
              <a:srgbClr val="4D4D4D"/>
            </a:outerShdw>
          </a:effectLst>
        </p:spPr>
        <p:txBody>
          <a:bodyPr wrap="none">
            <a:spAutoFit/>
          </a:bodyPr>
          <a:lstStyle/>
          <a:p>
            <a:endParaRPr lang="en-US" dirty="0"/>
          </a:p>
        </p:txBody>
      </p:sp>
      <p:cxnSp>
        <p:nvCxnSpPr>
          <p:cNvPr id="7334" name="AutoShape 166"/>
          <p:cNvCxnSpPr>
            <a:cxnSpLocks noChangeShapeType="1"/>
          </p:cNvCxnSpPr>
          <p:nvPr/>
        </p:nvCxnSpPr>
        <p:spPr bwMode="auto">
          <a:xfrm>
            <a:off x="2514600" y="4267200"/>
            <a:ext cx="0" cy="0"/>
          </a:xfrm>
          <a:prstGeom prst="straightConnector1">
            <a:avLst/>
          </a:prstGeom>
          <a:noFill/>
          <a:ln w="9525">
            <a:noFill/>
            <a:round/>
            <a:headEnd/>
            <a:tailEnd/>
          </a:ln>
          <a:effectLst>
            <a:outerShdw dist="45791" dir="3378596" algn="ctr" rotWithShape="0">
              <a:srgbClr val="4D4D4D"/>
            </a:outerShdw>
          </a:effectLst>
        </p:spPr>
      </p:cxnSp>
      <p:pic>
        <p:nvPicPr>
          <p:cNvPr id="1026" name="Picture 2"/>
          <p:cNvPicPr>
            <a:picLocks noChangeAspect="1" noChangeArrowheads="1"/>
          </p:cNvPicPr>
          <p:nvPr/>
        </p:nvPicPr>
        <p:blipFill>
          <a:blip r:embed="rId2" cstate="print"/>
          <a:srcRect/>
          <a:stretch>
            <a:fillRect/>
          </a:stretch>
        </p:blipFill>
        <p:spPr bwMode="auto">
          <a:xfrm>
            <a:off x="1" y="1066800"/>
            <a:ext cx="9143999" cy="561648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2694871-00A3-49A8-BE83-FE99ED6B9B16}" type="slidenum">
              <a:rPr lang="en-US" smtClean="0"/>
              <a:pPr/>
              <a:t>8</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2000" fill="hold"/>
                                        <p:tgtEl>
                                          <p:spTgt spid="7170"/>
                                        </p:tgtEl>
                                        <p:attrNameLst>
                                          <p:attrName>ppt_x</p:attrName>
                                        </p:attrNameLst>
                                      </p:cBhvr>
                                      <p:tavLst>
                                        <p:tav tm="0">
                                          <p:val>
                                            <p:strVal val="0-#ppt_w/2"/>
                                          </p:val>
                                        </p:tav>
                                        <p:tav tm="100000">
                                          <p:val>
                                            <p:strVal val="#ppt_x"/>
                                          </p:val>
                                        </p:tav>
                                      </p:tavLst>
                                    </p:anim>
                                    <p:anim calcmode="lin" valueType="num">
                                      <p:cBhvr additive="base">
                                        <p:cTn id="8" dur="2000" fill="hold"/>
                                        <p:tgtEl>
                                          <p:spTgt spid="717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381000"/>
            <a:ext cx="8229600" cy="701675"/>
          </a:xfrm>
        </p:spPr>
        <p:txBody>
          <a:bodyPr>
            <a:noAutofit/>
          </a:bodyPr>
          <a:lstStyle/>
          <a:p>
            <a:pPr>
              <a:tabLst>
                <a:tab pos="342900" algn="l"/>
              </a:tabLst>
            </a:pPr>
            <a:r>
              <a:rPr lang="en-US" sz="3600" b="1" dirty="0" smtClean="0">
                <a:solidFill>
                  <a:schemeClr val="tx1"/>
                </a:solidFill>
                <a:latin typeface="Times New Roman" pitchFamily="18" charset="0"/>
              </a:rPr>
              <a:t>5. </a:t>
            </a:r>
            <a:r>
              <a:rPr lang="en-US" sz="3600" b="1" u="sng" dirty="0" smtClean="0">
                <a:solidFill>
                  <a:schemeClr val="tx1"/>
                </a:solidFill>
                <a:latin typeface="Times New Roman" pitchFamily="18" charset="0"/>
              </a:rPr>
              <a:t>Procedure for Completion of Project</a:t>
            </a:r>
            <a:endParaRPr lang="en-US" sz="3600" b="1" u="sng" dirty="0">
              <a:solidFill>
                <a:schemeClr val="tx1"/>
              </a:solidFill>
              <a:latin typeface="Times New Roman" pitchFamily="18" charset="0"/>
            </a:endParaRPr>
          </a:p>
        </p:txBody>
      </p:sp>
      <p:sp>
        <p:nvSpPr>
          <p:cNvPr id="5" name="Slide Number Placeholder 4"/>
          <p:cNvSpPr>
            <a:spLocks noGrp="1"/>
          </p:cNvSpPr>
          <p:nvPr>
            <p:ph type="sldNum" sz="quarter" idx="12"/>
          </p:nvPr>
        </p:nvSpPr>
        <p:spPr/>
        <p:txBody>
          <a:bodyPr/>
          <a:lstStyle/>
          <a:p>
            <a:fld id="{E2694871-00A3-49A8-BE83-FE99ED6B9B16}" type="slidenum">
              <a:rPr lang="en-US" smtClean="0"/>
              <a:pPr/>
              <a:t>9</a:t>
            </a:fld>
            <a:endParaRPr lang="en-US" dirty="0"/>
          </a:p>
        </p:txBody>
      </p:sp>
      <p:sp>
        <p:nvSpPr>
          <p:cNvPr id="9217" name="Rectangle 1"/>
          <p:cNvSpPr>
            <a:spLocks noChangeArrowheads="1"/>
          </p:cNvSpPr>
          <p:nvPr/>
        </p:nvSpPr>
        <p:spPr bwMode="auto">
          <a:xfrm>
            <a:off x="228600" y="1279549"/>
            <a:ext cx="89154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kumimoji="0" lang="en-US" sz="2300" b="0" i="0" u="none" strike="noStrike" cap="none" normalizeH="0" baseline="0" dirty="0" smtClean="0">
                <a:ln>
                  <a:noFill/>
                </a:ln>
                <a:solidFill>
                  <a:schemeClr val="tx1"/>
                </a:solidFill>
                <a:effectLst/>
                <a:ea typeface="Calibri" pitchFamily="34" charset="0"/>
                <a:cs typeface="Times New Roman" pitchFamily="18" charset="0"/>
              </a:rPr>
              <a:t>Conduct 1</a:t>
            </a:r>
            <a:r>
              <a:rPr kumimoji="0" lang="en-US" sz="2300" b="0" i="0" u="none" strike="noStrike" cap="none" normalizeH="0" baseline="30000" dirty="0" smtClean="0">
                <a:ln>
                  <a:noFill/>
                </a:ln>
                <a:solidFill>
                  <a:schemeClr val="tx1"/>
                </a:solidFill>
                <a:effectLst/>
                <a:ea typeface="Calibri" pitchFamily="34" charset="0"/>
                <a:cs typeface="Times New Roman" pitchFamily="18" charset="0"/>
              </a:rPr>
              <a:t>st</a:t>
            </a:r>
            <a:r>
              <a:rPr kumimoji="0" lang="en-US" sz="2300" b="0" i="0" u="none" strike="noStrike" cap="none" normalizeH="0" baseline="0" dirty="0" smtClean="0">
                <a:ln>
                  <a:noFill/>
                </a:ln>
                <a:solidFill>
                  <a:schemeClr val="tx1"/>
                </a:solidFill>
                <a:effectLst/>
                <a:ea typeface="Calibri" pitchFamily="34" charset="0"/>
                <a:cs typeface="Times New Roman" pitchFamily="18" charset="0"/>
              </a:rPr>
              <a:t> Informational Meeting on August 23, 2013.</a:t>
            </a:r>
            <a:endParaRPr kumimoji="0" lang="en-US" sz="23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kumimoji="0" lang="en-US" sz="2300" b="0" i="0" u="none" strike="noStrike" cap="none" normalizeH="0" baseline="0" dirty="0" smtClean="0">
                <a:ln>
                  <a:noFill/>
                </a:ln>
                <a:solidFill>
                  <a:schemeClr val="tx1"/>
                </a:solidFill>
                <a:effectLst/>
                <a:ea typeface="Calibri" pitchFamily="34" charset="0"/>
                <a:cs typeface="Times New Roman" pitchFamily="18" charset="0"/>
              </a:rPr>
              <a:t>ORC 6117.06(A) - Commissioners adopted Resolution 523-13 on 	August 28, 2013 approving General Plan and Declaring Necessity of 	project. </a:t>
            </a:r>
          </a:p>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lang="en-US" sz="2300" b="0" dirty="0" smtClean="0">
                <a:solidFill>
                  <a:schemeClr val="tx1"/>
                </a:solidFill>
                <a:ea typeface="Calibri" pitchFamily="34" charset="0"/>
                <a:cs typeface="Times New Roman" pitchFamily="18" charset="0"/>
              </a:rPr>
              <a:t>Research and make funding assistance applications.</a:t>
            </a:r>
          </a:p>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kumimoji="0" lang="en-US" sz="2300" b="0" i="0" u="none" strike="noStrike" cap="none" normalizeH="0" baseline="0" dirty="0" smtClean="0">
                <a:ln>
                  <a:noFill/>
                </a:ln>
                <a:solidFill>
                  <a:schemeClr val="tx1"/>
                </a:solidFill>
                <a:effectLst/>
                <a:ea typeface="Calibri" pitchFamily="34" charset="0"/>
                <a:cs typeface="Times New Roman" pitchFamily="18" charset="0"/>
              </a:rPr>
              <a:t>Conduct 2</a:t>
            </a:r>
            <a:r>
              <a:rPr kumimoji="0" lang="en-US" sz="2300" b="0" i="0" u="none" strike="noStrike" cap="none" normalizeH="0" baseline="30000" dirty="0" smtClean="0">
                <a:ln>
                  <a:noFill/>
                </a:ln>
                <a:solidFill>
                  <a:schemeClr val="tx1"/>
                </a:solidFill>
                <a:effectLst/>
                <a:ea typeface="Calibri" pitchFamily="34" charset="0"/>
                <a:cs typeface="Times New Roman" pitchFamily="18" charset="0"/>
              </a:rPr>
              <a:t>nd</a:t>
            </a:r>
            <a:r>
              <a:rPr kumimoji="0" lang="en-US" sz="2300" b="0" i="0" u="none" strike="noStrike" cap="none" normalizeH="0" baseline="0" dirty="0" smtClean="0">
                <a:ln>
                  <a:noFill/>
                </a:ln>
                <a:solidFill>
                  <a:schemeClr val="tx1"/>
                </a:solidFill>
                <a:effectLst/>
                <a:ea typeface="Calibri" pitchFamily="34" charset="0"/>
                <a:cs typeface="Times New Roman" pitchFamily="18" charset="0"/>
              </a:rPr>
              <a:t> Informational Meeting on December 20, 2017.</a:t>
            </a:r>
            <a:endParaRPr kumimoji="0" lang="en-US" sz="2300" b="0" i="0" u="none" strike="noStrike" cap="none" normalizeH="0" baseline="0" dirty="0" smtClean="0">
              <a:ln>
                <a:noFill/>
              </a:ln>
              <a:solidFill>
                <a:srgbClr val="FF0000"/>
              </a:solidFill>
              <a:effectLst/>
              <a:ea typeface="Calibri" pitchFamily="34" charset="0"/>
              <a:cs typeface="Times New Roman" pitchFamily="18" charset="0"/>
            </a:endParaRPr>
          </a:p>
          <a:p>
            <a:pPr lvl="0" algn="l" eaLnBrk="0" hangingPunct="0">
              <a:buFontTx/>
              <a:buChar char="•"/>
              <a:tabLst>
                <a:tab pos="114300" algn="l"/>
              </a:tabLst>
            </a:pPr>
            <a:r>
              <a:rPr lang="en-US" sz="2300" b="0" dirty="0" smtClean="0">
                <a:solidFill>
                  <a:schemeClr val="tx1"/>
                </a:solidFill>
                <a:ea typeface="Calibri" pitchFamily="34" charset="0"/>
                <a:cs typeface="Times New Roman" pitchFamily="18" charset="0"/>
              </a:rPr>
              <a:t>Proceed to the construction of the project once County has received 	Closing Instructions from USDA.</a:t>
            </a:r>
            <a:endParaRPr lang="en-US" sz="2300" b="0" dirty="0" smtClean="0">
              <a:solidFill>
                <a:schemeClr val="tx1"/>
              </a:solidFill>
              <a:cs typeface="Times New Roman" pitchFamily="18" charset="0"/>
            </a:endParaRPr>
          </a:p>
          <a:p>
            <a:pPr lvl="0" algn="l" eaLnBrk="0" hangingPunct="0">
              <a:buFontTx/>
              <a:buChar char="•"/>
            </a:pPr>
            <a:r>
              <a:rPr lang="en-US" sz="2300" b="0" dirty="0" smtClean="0">
                <a:solidFill>
                  <a:schemeClr val="tx1"/>
                </a:solidFill>
                <a:ea typeface="Calibri" pitchFamily="34" charset="0"/>
                <a:cs typeface="Times New Roman" pitchFamily="18" charset="0"/>
              </a:rPr>
              <a:t>Complete construction of the project.</a:t>
            </a:r>
          </a:p>
          <a:p>
            <a:pPr algn="l" eaLnBrk="0" hangingPunct="0">
              <a:buFontTx/>
              <a:buChar char="•"/>
              <a:tabLst>
                <a:tab pos="114300" algn="l"/>
              </a:tabLst>
            </a:pPr>
            <a:r>
              <a:rPr lang="en-US" sz="2300" b="0" dirty="0" smtClean="0">
                <a:solidFill>
                  <a:schemeClr val="tx1"/>
                </a:solidFill>
                <a:ea typeface="Calibri" pitchFamily="34" charset="0"/>
                <a:cs typeface="Times New Roman" pitchFamily="18" charset="0"/>
              </a:rPr>
              <a:t>Finalize cost of project, mail billings with notice of Project Wrap-up 	Meeting to property owners. </a:t>
            </a:r>
          </a:p>
          <a:p>
            <a:pPr lvl="0" algn="l" eaLnBrk="0" hangingPunct="0">
              <a:buFontTx/>
              <a:buChar char="•"/>
              <a:tabLst>
                <a:tab pos="114300" algn="l"/>
              </a:tabLst>
            </a:pPr>
            <a:r>
              <a:rPr lang="en-US" sz="2300" b="0" dirty="0" smtClean="0">
                <a:solidFill>
                  <a:schemeClr val="tx1"/>
                </a:solidFill>
                <a:cs typeface="Times New Roman" pitchFamily="18" charset="0"/>
              </a:rPr>
              <a:t>Conduct Project Wrap-up Meeting addressing property owner concerns, 	final billing and connection process.</a:t>
            </a:r>
          </a:p>
          <a:p>
            <a:pPr lvl="0" algn="l" eaLnBrk="0" hangingPunct="0">
              <a:buFontTx/>
              <a:buChar char="•"/>
              <a:tabLst>
                <a:tab pos="114300" algn="l"/>
              </a:tabLst>
            </a:pPr>
            <a:r>
              <a:rPr lang="en-US" sz="2300" b="0" dirty="0" smtClean="0">
                <a:solidFill>
                  <a:schemeClr val="tx1"/>
                </a:solidFill>
                <a:ea typeface="Calibri" pitchFamily="34" charset="0"/>
                <a:cs typeface="Times New Roman" pitchFamily="18" charset="0"/>
              </a:rPr>
              <a:t>Notify property owners for connection to the project. Health Department 	will require in-house plumbing inspection before connection.</a:t>
            </a:r>
            <a:endParaRPr kumimoji="0" lang="en-US" sz="2300" b="0" i="0" u="none" strike="noStrike" cap="none" normalizeH="0" baseline="0" dirty="0" smtClean="0">
              <a:ln>
                <a:noFill/>
              </a:ln>
              <a:solidFill>
                <a:schemeClr val="tx1"/>
              </a:solidFill>
              <a:effectLst/>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217">
                                            <p:txEl>
                                              <p:pRg st="0" end="0"/>
                                            </p:txEl>
                                          </p:spTgt>
                                        </p:tgtEl>
                                        <p:attrNameLst>
                                          <p:attrName>style.visibility</p:attrName>
                                        </p:attrNameLst>
                                      </p:cBhvr>
                                      <p:to>
                                        <p:strVal val="visible"/>
                                      </p:to>
                                    </p:set>
                                    <p:animEffect transition="in" filter="fade">
                                      <p:cBhvr>
                                        <p:cTn id="12" dur="2000"/>
                                        <p:tgtEl>
                                          <p:spTgt spid="92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7">
                                            <p:txEl>
                                              <p:pRg st="1" end="1"/>
                                            </p:txEl>
                                          </p:spTgt>
                                        </p:tgtEl>
                                        <p:attrNameLst>
                                          <p:attrName>style.visibility</p:attrName>
                                        </p:attrNameLst>
                                      </p:cBhvr>
                                      <p:to>
                                        <p:strVal val="visible"/>
                                      </p:to>
                                    </p:set>
                                    <p:animEffect transition="in" filter="fade">
                                      <p:cBhvr>
                                        <p:cTn id="17" dur="2000"/>
                                        <p:tgtEl>
                                          <p:spTgt spid="92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7">
                                            <p:txEl>
                                              <p:pRg st="2" end="2"/>
                                            </p:txEl>
                                          </p:spTgt>
                                        </p:tgtEl>
                                        <p:attrNameLst>
                                          <p:attrName>style.visibility</p:attrName>
                                        </p:attrNameLst>
                                      </p:cBhvr>
                                      <p:to>
                                        <p:strVal val="visible"/>
                                      </p:to>
                                    </p:set>
                                    <p:animEffect transition="in" filter="fade">
                                      <p:cBhvr>
                                        <p:cTn id="22" dur="2000"/>
                                        <p:tgtEl>
                                          <p:spTgt spid="92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7">
                                            <p:txEl>
                                              <p:pRg st="3" end="3"/>
                                            </p:txEl>
                                          </p:spTgt>
                                        </p:tgtEl>
                                        <p:attrNameLst>
                                          <p:attrName>style.visibility</p:attrName>
                                        </p:attrNameLst>
                                      </p:cBhvr>
                                      <p:to>
                                        <p:strVal val="visible"/>
                                      </p:to>
                                    </p:set>
                                    <p:animEffect transition="in" filter="fade">
                                      <p:cBhvr>
                                        <p:cTn id="27" dur="2000"/>
                                        <p:tgtEl>
                                          <p:spTgt spid="92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7">
                                            <p:txEl>
                                              <p:pRg st="4" end="4"/>
                                            </p:txEl>
                                          </p:spTgt>
                                        </p:tgtEl>
                                        <p:attrNameLst>
                                          <p:attrName>style.visibility</p:attrName>
                                        </p:attrNameLst>
                                      </p:cBhvr>
                                      <p:to>
                                        <p:strVal val="visible"/>
                                      </p:to>
                                    </p:set>
                                    <p:animEffect transition="in" filter="fade">
                                      <p:cBhvr>
                                        <p:cTn id="32" dur="2000"/>
                                        <p:tgtEl>
                                          <p:spTgt spid="92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7">
                                            <p:txEl>
                                              <p:pRg st="5" end="5"/>
                                            </p:txEl>
                                          </p:spTgt>
                                        </p:tgtEl>
                                        <p:attrNameLst>
                                          <p:attrName>style.visibility</p:attrName>
                                        </p:attrNameLst>
                                      </p:cBhvr>
                                      <p:to>
                                        <p:strVal val="visible"/>
                                      </p:to>
                                    </p:set>
                                    <p:animEffect transition="in" filter="fade">
                                      <p:cBhvr>
                                        <p:cTn id="37" dur="2000"/>
                                        <p:tgtEl>
                                          <p:spTgt spid="921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17">
                                            <p:txEl>
                                              <p:pRg st="6" end="6"/>
                                            </p:txEl>
                                          </p:spTgt>
                                        </p:tgtEl>
                                        <p:attrNameLst>
                                          <p:attrName>style.visibility</p:attrName>
                                        </p:attrNameLst>
                                      </p:cBhvr>
                                      <p:to>
                                        <p:strVal val="visible"/>
                                      </p:to>
                                    </p:set>
                                    <p:animEffect transition="in" filter="fade">
                                      <p:cBhvr>
                                        <p:cTn id="42" dur="2000"/>
                                        <p:tgtEl>
                                          <p:spTgt spid="921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217">
                                            <p:txEl>
                                              <p:pRg st="7" end="7"/>
                                            </p:txEl>
                                          </p:spTgt>
                                        </p:tgtEl>
                                        <p:attrNameLst>
                                          <p:attrName>style.visibility</p:attrName>
                                        </p:attrNameLst>
                                      </p:cBhvr>
                                      <p:to>
                                        <p:strVal val="visible"/>
                                      </p:to>
                                    </p:set>
                                    <p:animEffect transition="in" filter="fade">
                                      <p:cBhvr>
                                        <p:cTn id="47" dur="2000"/>
                                        <p:tgtEl>
                                          <p:spTgt spid="921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217">
                                            <p:txEl>
                                              <p:pRg st="8" end="8"/>
                                            </p:txEl>
                                          </p:spTgt>
                                        </p:tgtEl>
                                        <p:attrNameLst>
                                          <p:attrName>style.visibility</p:attrName>
                                        </p:attrNameLst>
                                      </p:cBhvr>
                                      <p:to>
                                        <p:strVal val="visible"/>
                                      </p:to>
                                    </p:set>
                                    <p:animEffect transition="in" filter="fade">
                                      <p:cBhvr>
                                        <p:cTn id="52" dur="2000"/>
                                        <p:tgtEl>
                                          <p:spTgt spid="92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217" grpId="0" uiExpand="1"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86786</TotalTime>
  <Words>696</Words>
  <Application>Microsoft Office PowerPoint</Application>
  <PresentationFormat>On-screen Show (4:3)</PresentationFormat>
  <Paragraphs>182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Slide 1</vt:lpstr>
      <vt:lpstr>Overview Of Tonight’s Meeting</vt:lpstr>
      <vt:lpstr>1. Project Introduction</vt:lpstr>
      <vt:lpstr>Slide 4</vt:lpstr>
      <vt:lpstr>3. Project History</vt:lpstr>
      <vt:lpstr>Slide 6</vt:lpstr>
      <vt:lpstr>Slide 7</vt:lpstr>
      <vt:lpstr>4. Proposed Sanitary Sewer Layout</vt:lpstr>
      <vt:lpstr>5. Procedure for Completion of Project</vt:lpstr>
      <vt:lpstr>6. Estimated Cost to Property Owners</vt:lpstr>
      <vt:lpstr>Slide 11</vt:lpstr>
      <vt:lpstr>Slide 12</vt:lpstr>
      <vt:lpstr>Slide 13</vt:lpstr>
      <vt:lpstr>Slide 14</vt:lpstr>
      <vt:lpstr>Slide 15</vt:lpstr>
      <vt:lpstr>Slide 16</vt:lpstr>
      <vt:lpstr>Slide 17</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Lutz Rd Sewer Improvement</dc:title>
  <dc:creator>Allen County Engineer</dc:creator>
  <cp:lastModifiedBy>skayatin</cp:lastModifiedBy>
  <cp:revision>2647</cp:revision>
  <dcterms:created xsi:type="dcterms:W3CDTF">2000-12-06T06:23:57Z</dcterms:created>
  <dcterms:modified xsi:type="dcterms:W3CDTF">2017-12-21T12:30:00Z</dcterms:modified>
</cp:coreProperties>
</file>