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15"/>
  </p:notesMasterIdLst>
  <p:handoutMasterIdLst>
    <p:handoutMasterId r:id="rId16"/>
  </p:handoutMasterIdLst>
  <p:sldIdLst>
    <p:sldId id="256" r:id="rId2"/>
    <p:sldId id="257" r:id="rId3"/>
    <p:sldId id="275" r:id="rId4"/>
    <p:sldId id="283" r:id="rId5"/>
    <p:sldId id="259" r:id="rId6"/>
    <p:sldId id="284" r:id="rId7"/>
    <p:sldId id="282" r:id="rId8"/>
    <p:sldId id="260" r:id="rId9"/>
    <p:sldId id="266" r:id="rId10"/>
    <p:sldId id="262" r:id="rId11"/>
    <p:sldId id="263" r:id="rId12"/>
    <p:sldId id="285" r:id="rId13"/>
    <p:sldId id="265" r:id="rId14"/>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6E7D9A"/>
    <a:srgbClr val="000000"/>
    <a:srgbClr val="7D827A"/>
    <a:srgbClr val="7D757A"/>
    <a:srgbClr val="867E83"/>
    <a:srgbClr val="B0B0B0"/>
    <a:srgbClr val="ADAF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9" autoAdjust="0"/>
  </p:normalViewPr>
  <p:slideViewPr>
    <p:cSldViewPr>
      <p:cViewPr varScale="1">
        <p:scale>
          <a:sx n="66" d="100"/>
          <a:sy n="66" d="100"/>
        </p:scale>
        <p:origin x="-162" y="-108"/>
      </p:cViewPr>
      <p:guideLst>
        <p:guide orient="horz" pos="2160"/>
        <p:guide pos="2880"/>
      </p:guideLst>
    </p:cSldViewPr>
  </p:slideViewPr>
  <p:outlineViewPr>
    <p:cViewPr>
      <p:scale>
        <a:sx n="33" d="100"/>
        <a:sy n="33" d="100"/>
      </p:scale>
      <p:origin x="0" y="22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38" y="-78"/>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0859" tIns="45429" rIns="90859" bIns="4542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2560" y="0"/>
            <a:ext cx="3036218" cy="464820"/>
          </a:xfrm>
          <a:prstGeom prst="rect">
            <a:avLst/>
          </a:prstGeom>
        </p:spPr>
        <p:txBody>
          <a:bodyPr vert="horz" lIns="90859" tIns="45429" rIns="90859" bIns="45429" rtlCol="0"/>
          <a:lstStyle>
            <a:lvl1pPr algn="r" fontAlgn="auto">
              <a:spcBef>
                <a:spcPts val="0"/>
              </a:spcBef>
              <a:spcAft>
                <a:spcPts val="0"/>
              </a:spcAft>
              <a:defRPr sz="1200">
                <a:latin typeface="+mn-lt"/>
              </a:defRPr>
            </a:lvl1pPr>
          </a:lstStyle>
          <a:p>
            <a:pPr>
              <a:defRPr/>
            </a:pPr>
            <a:fld id="{5F7F2A4B-D6A6-4A44-9008-9EAEF03B07A1}" type="datetimeFigureOut">
              <a:rPr lang="en-US"/>
              <a:pPr>
                <a:defRPr/>
              </a:pPr>
              <a:t>7/10/2019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0859" tIns="45429" rIns="90859" bIns="4542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2560" y="8829967"/>
            <a:ext cx="3036218" cy="464820"/>
          </a:xfrm>
          <a:prstGeom prst="rect">
            <a:avLst/>
          </a:prstGeom>
        </p:spPr>
        <p:txBody>
          <a:bodyPr vert="horz" lIns="90859" tIns="45429" rIns="90859" bIns="45429" rtlCol="0" anchor="b"/>
          <a:lstStyle>
            <a:lvl1pPr algn="r" fontAlgn="auto">
              <a:spcBef>
                <a:spcPts val="0"/>
              </a:spcBef>
              <a:spcAft>
                <a:spcPts val="0"/>
              </a:spcAft>
              <a:defRPr sz="1200">
                <a:latin typeface="+mn-lt"/>
              </a:defRPr>
            </a:lvl1pPr>
          </a:lstStyle>
          <a:p>
            <a:pPr>
              <a:defRPr/>
            </a:pPr>
            <a:fld id="{1D475256-1463-46FD-B050-240D3495E8EF}" type="slidenum">
              <a:rPr lang="en-US"/>
              <a:pPr>
                <a:defRPr/>
              </a:pPr>
              <a:t>‹#›</a:t>
            </a:fld>
            <a:endParaRPr lang="en-US"/>
          </a:p>
        </p:txBody>
      </p:sp>
    </p:spTree>
    <p:extLst>
      <p:ext uri="{BB962C8B-B14F-4D97-AF65-F5344CB8AC3E}">
        <p14:creationId xmlns:p14="http://schemas.microsoft.com/office/powerpoint/2010/main" xmlns="" val="62383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AF1F25F4-EB50-43E0-BE59-617604525D68}" type="datetimeFigureOut">
              <a:rPr lang="en-US"/>
              <a:pPr>
                <a:defRPr/>
              </a:pPr>
              <a:t>7/10/2019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D223A281-B525-48FB-8126-8B6982835BC1}" type="slidenum">
              <a:rPr lang="en-US"/>
              <a:pPr>
                <a:defRPr/>
              </a:pPr>
              <a:t>‹#›</a:t>
            </a:fld>
            <a:endParaRPr lang="en-US"/>
          </a:p>
        </p:txBody>
      </p:sp>
    </p:spTree>
    <p:extLst>
      <p:ext uri="{BB962C8B-B14F-4D97-AF65-F5344CB8AC3E}">
        <p14:creationId xmlns:p14="http://schemas.microsoft.com/office/powerpoint/2010/main" xmlns="" val="3385362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Introduction.</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97FBC-9E67-4DF3-BDF7-A982A119200F}"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xmlns="" val="67924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Leave open for any questions.</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F93B5D-8434-4D25-B74E-10019BBFA052}"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xmlns="" val="412188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we will cover tonight.</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50284-5192-4171-B093-123D9A44C44A}"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xmlns="" val="21835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7FAA14A-C7BB-4035-9E3C-34C969D6472B}" type="slidenum">
              <a:rPr lang="en-US" smtClean="0"/>
              <a:pPr>
                <a:defRPr/>
              </a:pPr>
              <a:t>3</a:t>
            </a:fld>
            <a:endParaRPr lang="en-US"/>
          </a:p>
        </p:txBody>
      </p:sp>
    </p:spTree>
    <p:extLst>
      <p:ext uri="{BB962C8B-B14F-4D97-AF65-F5344CB8AC3E}">
        <p14:creationId xmlns:p14="http://schemas.microsoft.com/office/powerpoint/2010/main" xmlns="" val="293176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Layout of all the properties involved in the project.</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D8DA4-CC1F-453A-B7C7-87F1E0133EE7}"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xmlns="" val="401094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23A281-B525-48FB-8126-8B6982835BC1}" type="slidenum">
              <a:rPr lang="en-US" smtClean="0"/>
              <a:pPr>
                <a:defRPr/>
              </a:pPr>
              <a:t>7</a:t>
            </a:fld>
            <a:endParaRPr lang="en-US"/>
          </a:p>
        </p:txBody>
      </p:sp>
    </p:spTree>
    <p:extLst>
      <p:ext uri="{BB962C8B-B14F-4D97-AF65-F5344CB8AC3E}">
        <p14:creationId xmlns:p14="http://schemas.microsoft.com/office/powerpoint/2010/main" xmlns="" val="296152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Breakdown of costs to property owners.</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21B18-7482-441C-BCC8-92B049B25474}"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xmlns="" val="285561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76A1C-A8D9-411E-883E-1A7CA88A88FB}"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xmlns="" val="89731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DD45DD-DAD3-4528-8A4A-9FB5A5755DFE}"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xmlns="" val="16546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this time there are no easements to get.  The purpose of this will be to provide maintenance of the collection system.</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7046B3-EEFB-4E69-9814-FB1196103797}"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xmlns="" val="66431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6D44F10-A6A6-4B70-B317-6C57B579BD4D}" type="datetime1">
              <a:rPr lang="en-US" smtClean="0"/>
              <a:pPr>
                <a:defRPr/>
              </a:pPr>
              <a:t>7/10/2019</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E3793851-6607-40F6-9DA9-6AD5F6B46C92}"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C127608-C783-41D8-9BE1-1FEF803FAA62}" type="datetime1">
              <a:rPr lang="en-US" smtClean="0"/>
              <a:pPr>
                <a:defRPr/>
              </a:pPr>
              <a:t>7/10/2019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69F071-14C8-41AA-A9EA-A9CB03AD7085}"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200F743-FE8B-45B7-8E86-8D1CCBC215DD}" type="datetime1">
              <a:rPr lang="en-US" smtClean="0"/>
              <a:pPr>
                <a:defRPr/>
              </a:pPr>
              <a:t>7/10/2019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3698AF-D080-4DC1-A1A7-38E220C1B6F6}"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1423A62-C557-4B37-8E14-6EFE3167160B}" type="datetime1">
              <a:rPr lang="en-US" smtClean="0"/>
              <a:pPr>
                <a:defRPr/>
              </a:pPr>
              <a:t>7/10/2019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53F408-0127-4F7E-9852-A12DC98449CE}"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DAECE20-6D35-45BF-8000-E07319D714DB}" type="datetime1">
              <a:rPr lang="en-US" smtClean="0"/>
              <a:pPr>
                <a:defRPr/>
              </a:pPr>
              <a:t>7/10/2019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BA1AF4-3615-401A-998D-9D5B6DBFC05C}"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5DDA980-7913-4843-9BFB-4A2BD265CD7E}" type="datetime1">
              <a:rPr lang="en-US" smtClean="0"/>
              <a:pPr>
                <a:defRPr/>
              </a:pPr>
              <a:t>7/10/2019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A7C55D-90E1-4131-897A-BC422C20B807}"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D8359A0-D414-449C-B839-8DF5B5261E7B}" type="datetime1">
              <a:rPr lang="en-US" smtClean="0"/>
              <a:pPr>
                <a:defRPr/>
              </a:pPr>
              <a:t>7/10/2019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49E0263-2E22-4AD1-94BD-A0F5229F2CDE}"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05F240F-05DC-4D4C-B485-CE4BA55FE9A6}" type="datetime1">
              <a:rPr lang="en-US" smtClean="0"/>
              <a:pPr>
                <a:defRPr/>
              </a:pPr>
              <a:t>7/10/2019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73EE3A6-2754-4AE8-8D83-A74EBFF5B7EB}"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5D6183F-99BB-4DE3-9BC9-796FF2BC9003}" type="datetime1">
              <a:rPr lang="en-US" smtClean="0"/>
              <a:pPr>
                <a:defRPr/>
              </a:pPr>
              <a:t>7/10/2019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92CA8DC-D4EE-4F7B-88D6-C39ECA4100E8}"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D9AAD6-C1FA-4FC7-A04A-722F9C3E1D7C}" type="datetime1">
              <a:rPr lang="en-US" smtClean="0"/>
              <a:pPr>
                <a:defRPr/>
              </a:pPr>
              <a:t>7/10/2019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478E30-F16F-435A-A209-EB5076286F3A}"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B240A26-C6E3-4EFB-939F-2EBA3B57A3F3}" type="datetime1">
              <a:rPr lang="en-US" smtClean="0"/>
              <a:pPr>
                <a:defRPr/>
              </a:pPr>
              <a:t>7/10/2019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38CE90E-1D31-4C85-B101-0EE5E192FC9F}"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3D73247-E42E-430C-852A-8EF33EA67A26}" type="datetime1">
              <a:rPr lang="en-US" smtClean="0"/>
              <a:pPr>
                <a:defRPr/>
              </a:pPr>
              <a:t>7/10/2019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1FF1320-AA17-40AE-BD59-2511E9B0FF01}"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slow">
    <p:wipe dir="r"/>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hyperlink" Target="http://www.development.ohio.gov/default.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229600" cy="1295400"/>
          </a:xfrm>
        </p:spPr>
        <p:txBody>
          <a:bodyPr>
            <a:normAutofit/>
          </a:bodyPr>
          <a:lstStyle/>
          <a:p>
            <a:pPr eaLnBrk="1" fontAlgn="auto" hangingPunct="1">
              <a:spcAft>
                <a:spcPts val="0"/>
              </a:spcAft>
              <a:defRPr/>
            </a:pPr>
            <a:r>
              <a:rPr lang="en-US" sz="3400" b="1" dirty="0" smtClean="0">
                <a:solidFill>
                  <a:srgbClr val="F8F8F8"/>
                </a:solidFill>
                <a:latin typeface="Modern No. 20" pitchFamily="18" charset="0"/>
              </a:rPr>
              <a:t>GOMER SEWER </a:t>
            </a:r>
            <a:r>
              <a:rPr sz="3400" b="1" dirty="0" smtClean="0">
                <a:solidFill>
                  <a:srgbClr val="F8F8F8"/>
                </a:solidFill>
                <a:latin typeface="Modern No. 20" pitchFamily="18" charset="0"/>
              </a:rPr>
              <a:t>IMPROVEMENT AREA </a:t>
            </a:r>
            <a:endParaRPr sz="3400" b="1" dirty="0">
              <a:solidFill>
                <a:srgbClr val="F8F8F8"/>
              </a:solidFill>
              <a:latin typeface="Modern No. 20" pitchFamily="18" charset="0"/>
            </a:endParaRPr>
          </a:p>
        </p:txBody>
      </p:sp>
      <p:sp>
        <p:nvSpPr>
          <p:cNvPr id="3" name="Subtitle 2"/>
          <p:cNvSpPr>
            <a:spLocks noGrp="1"/>
          </p:cNvSpPr>
          <p:nvPr>
            <p:ph type="subTitle" idx="1"/>
          </p:nvPr>
        </p:nvSpPr>
        <p:spPr>
          <a:xfrm>
            <a:off x="1371600" y="3276600"/>
            <a:ext cx="6400800" cy="2514600"/>
          </a:xfrm>
        </p:spPr>
        <p:txBody>
          <a:bodyPr/>
          <a:lstStyle/>
          <a:p>
            <a:pPr eaLnBrk="1" fontAlgn="auto" hangingPunct="1">
              <a:spcAft>
                <a:spcPts val="0"/>
              </a:spcAft>
              <a:buFont typeface="Wingdings 2"/>
              <a:buNone/>
              <a:defRPr/>
            </a:pPr>
            <a:r>
              <a:rPr lang="en-US" sz="3200" b="1" dirty="0" smtClean="0">
                <a:solidFill>
                  <a:schemeClr val="tx1"/>
                </a:solidFill>
                <a:latin typeface="Modern No. 20" pitchFamily="18" charset="0"/>
              </a:rPr>
              <a:t>Project Informational Update Meeting</a:t>
            </a:r>
          </a:p>
          <a:p>
            <a:pPr eaLnBrk="1" fontAlgn="auto" hangingPunct="1">
              <a:spcAft>
                <a:spcPts val="0"/>
              </a:spcAft>
              <a:buFont typeface="Wingdings 2"/>
              <a:buNone/>
              <a:defRPr/>
            </a:pPr>
            <a:r>
              <a:rPr lang="en-US" sz="3200" b="1" dirty="0" smtClean="0">
                <a:solidFill>
                  <a:schemeClr val="tx1"/>
                </a:solidFill>
                <a:latin typeface="Modern No. 20" pitchFamily="18" charset="0"/>
              </a:rPr>
              <a:t>July 10, 2019, 6:30 p.m.</a:t>
            </a:r>
          </a:p>
          <a:p>
            <a:pPr eaLnBrk="1" fontAlgn="auto" hangingPunct="1">
              <a:spcAft>
                <a:spcPts val="0"/>
              </a:spcAft>
              <a:buFont typeface="Wingdings 2"/>
              <a:buNone/>
              <a:defRPr/>
            </a:pPr>
            <a:r>
              <a:rPr lang="en-US" sz="3200" b="1" dirty="0" err="1" smtClean="0">
                <a:solidFill>
                  <a:schemeClr val="tx1"/>
                </a:solidFill>
                <a:latin typeface="Modern No. 20" pitchFamily="18" charset="0"/>
              </a:rPr>
              <a:t>Gomer’s</a:t>
            </a:r>
            <a:r>
              <a:rPr lang="en-US" sz="3200" b="1" dirty="0" smtClean="0">
                <a:solidFill>
                  <a:schemeClr val="tx1"/>
                </a:solidFill>
                <a:latin typeface="Modern No. 20" pitchFamily="18" charset="0"/>
              </a:rPr>
              <a:t> Dads Club</a:t>
            </a:r>
          </a:p>
          <a:p>
            <a:pPr eaLnBrk="1" fontAlgn="auto" hangingPunct="1">
              <a:spcAft>
                <a:spcPts val="0"/>
              </a:spcAft>
              <a:buFont typeface="Wingdings 2"/>
              <a:buNone/>
              <a:defRPr/>
            </a:pPr>
            <a:r>
              <a:rPr lang="en-US" sz="3200" b="1" dirty="0" smtClean="0">
                <a:latin typeface="Modern No. 20" pitchFamily="18" charset="0"/>
              </a:rPr>
              <a:t>Nicholas Avenue</a:t>
            </a:r>
            <a:endParaRPr lang="en-US" sz="3200" b="1" dirty="0">
              <a:solidFill>
                <a:schemeClr val="tx1"/>
              </a:solidFill>
              <a:latin typeface="Modern No. 20" pitchFamily="18" charset="0"/>
            </a:endParaRPr>
          </a:p>
        </p:txBody>
      </p:sp>
      <p:sp>
        <p:nvSpPr>
          <p:cNvPr id="9220" name="Slide Number Placeholder 5"/>
          <p:cNvSpPr>
            <a:spLocks noGrp="1"/>
          </p:cNvSpPr>
          <p:nvPr>
            <p:ph type="sldNum" sz="quarter" idx="12"/>
          </p:nvPr>
        </p:nvSpPr>
        <p:spPr bwMode="auto">
          <a:xfrm>
            <a:off x="83820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B3103602-3A48-4FE2-9549-E3FEB8DC8C52}" type="slidenum">
              <a:rPr lang="en-US"/>
              <a:pPr fontAlgn="base">
                <a:spcBef>
                  <a:spcPct val="0"/>
                </a:spcBef>
                <a:spcAft>
                  <a:spcPct val="0"/>
                </a:spcAft>
                <a:defRPr/>
              </a:pPr>
              <a:t>1</a:t>
            </a:fld>
            <a:endParaRPr lang="en-US"/>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200090147"/>
              </p:ext>
            </p:extLst>
          </p:nvPr>
        </p:nvGraphicFramePr>
        <p:xfrm>
          <a:off x="685800" y="944562"/>
          <a:ext cx="7772400" cy="3340773"/>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43840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tblGrid>
              <a:tr h="1024293">
                <a:tc gridSpan="3">
                  <a:txBody>
                    <a:bodyPr/>
                    <a:lstStyle/>
                    <a:p>
                      <a:endParaRPr lang="en-US" sz="1800" dirty="0" smtClean="0"/>
                    </a:p>
                    <a:p>
                      <a:pPr algn="ctr"/>
                      <a:r>
                        <a:rPr lang="en-US" sz="3000" u="sng" dirty="0" smtClean="0">
                          <a:latin typeface="Modern No. 20" pitchFamily="18" charset="0"/>
                        </a:rPr>
                        <a:t>ESTIMATED</a:t>
                      </a:r>
                      <a:r>
                        <a:rPr lang="en-US" sz="3000" dirty="0" smtClean="0">
                          <a:latin typeface="Modern No. 20" pitchFamily="18" charset="0"/>
                        </a:rPr>
                        <a:t> SUMMARY OF COST</a:t>
                      </a:r>
                      <a:endParaRPr lang="en-US" sz="3000" dirty="0">
                        <a:latin typeface="Modern No. 20" pitchFamily="18" charset="0"/>
                      </a:endParaRPr>
                    </a:p>
                  </a:txBody>
                  <a:tcPr>
                    <a:solidFill>
                      <a:schemeClr val="tx2">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912688">
                <a:tc>
                  <a:txBody>
                    <a:bodyPr/>
                    <a:lstStyle/>
                    <a:p>
                      <a:pPr algn="ctr"/>
                      <a:r>
                        <a:rPr lang="en-US" sz="2400" dirty="0" smtClean="0"/>
                        <a:t>Principal Project Cost per Household</a:t>
                      </a:r>
                    </a:p>
                    <a:p>
                      <a:pPr algn="ctr"/>
                      <a:r>
                        <a:rPr lang="en-US" sz="2000" dirty="0" smtClean="0"/>
                        <a:t>(monthly debt service)</a:t>
                      </a:r>
                      <a:endParaRPr lang="en-US" sz="2000" dirty="0"/>
                    </a:p>
                  </a:txBody>
                  <a:tcPr anchor="ctr"/>
                </a:tc>
                <a:tc>
                  <a:txBody>
                    <a:bodyPr/>
                    <a:lstStyle/>
                    <a:p>
                      <a:pPr algn="ctr"/>
                      <a:r>
                        <a:rPr lang="en-US" sz="2400" dirty="0" smtClean="0"/>
                        <a:t>On-Lot</a:t>
                      </a:r>
                    </a:p>
                    <a:p>
                      <a:pPr algn="ctr"/>
                      <a:r>
                        <a:rPr lang="en-US" sz="2400" dirty="0" smtClean="0"/>
                        <a:t>(out-of-pocket)</a:t>
                      </a:r>
                      <a:endParaRPr lang="en-US" sz="2400" dirty="0"/>
                    </a:p>
                  </a:txBody>
                  <a:tcPr anchor="ctr"/>
                </a:tc>
                <a:tc>
                  <a:txBody>
                    <a:bodyPr/>
                    <a:lstStyle/>
                    <a:p>
                      <a:pPr algn="ctr"/>
                      <a:r>
                        <a:rPr lang="en-US" sz="2400" dirty="0" smtClean="0"/>
                        <a:t>Quarterly</a:t>
                      </a:r>
                    </a:p>
                    <a:p>
                      <a:pPr algn="ctr"/>
                      <a:r>
                        <a:rPr lang="en-US" sz="2400" dirty="0" smtClean="0"/>
                        <a:t>Sewer Bill</a:t>
                      </a:r>
                      <a:endParaRPr lang="en-US" sz="2400" dirty="0"/>
                    </a:p>
                  </a:txBody>
                  <a:tcPr anchor="ctr"/>
                </a:tc>
                <a:extLst>
                  <a:ext uri="{0D108BD9-81ED-4DB2-BD59-A6C34878D82A}">
                    <a16:rowId xmlns="" xmlns:a16="http://schemas.microsoft.com/office/drawing/2014/main" val="10001"/>
                  </a:ext>
                </a:extLst>
              </a:tr>
              <a:tr h="730020">
                <a:tc>
                  <a:txBody>
                    <a:bodyPr/>
                    <a:lstStyle/>
                    <a:p>
                      <a:pPr algn="ctr"/>
                      <a:r>
                        <a:rPr lang="en-US" sz="2400" dirty="0" smtClean="0"/>
                        <a:t>$8,000</a:t>
                      </a:r>
                    </a:p>
                    <a:p>
                      <a:pPr algn="ctr"/>
                      <a:r>
                        <a:rPr lang="en-US" sz="2400" dirty="0" smtClean="0"/>
                        <a:t>($31.00 per</a:t>
                      </a:r>
                      <a:r>
                        <a:rPr lang="en-US" sz="2400" baseline="0" dirty="0" smtClean="0"/>
                        <a:t> mo.</a:t>
                      </a:r>
                      <a:r>
                        <a:rPr lang="en-US" sz="2400" dirty="0" smtClean="0"/>
                        <a:t>)</a:t>
                      </a:r>
                      <a:endParaRPr lang="en-US" sz="2400" dirty="0"/>
                    </a:p>
                  </a:txBody>
                  <a:tcPr anchor="ctr"/>
                </a:tc>
                <a:tc>
                  <a:txBody>
                    <a:bodyPr/>
                    <a:lstStyle/>
                    <a:p>
                      <a:pPr algn="ctr"/>
                      <a:r>
                        <a:rPr lang="en-US" sz="2400" dirty="0" smtClean="0"/>
                        <a:t>$1,500--$2,000</a:t>
                      </a:r>
                      <a:endParaRPr lang="en-US" sz="2400" dirty="0"/>
                    </a:p>
                  </a:txBody>
                  <a:tcPr anchor="ctr"/>
                </a:tc>
                <a:tc>
                  <a:txBody>
                    <a:bodyPr/>
                    <a:lstStyle/>
                    <a:p>
                      <a:pPr algn="ctr"/>
                      <a:r>
                        <a:rPr lang="en-US" sz="2400" dirty="0" smtClean="0"/>
                        <a:t>$148.50</a:t>
                      </a:r>
                      <a:endParaRPr lang="en-US" sz="2400" dirty="0"/>
                    </a:p>
                  </a:txBody>
                  <a:tcPr anchor="ctr"/>
                </a:tc>
                <a:extLst>
                  <a:ext uri="{0D108BD9-81ED-4DB2-BD59-A6C34878D82A}">
                    <a16:rowId xmlns="" xmlns:a16="http://schemas.microsoft.com/office/drawing/2014/main" val="10002"/>
                  </a:ext>
                </a:extLst>
              </a:tr>
            </a:tbl>
          </a:graphicData>
        </a:graphic>
      </p:graphicFrame>
      <p:sp>
        <p:nvSpPr>
          <p:cNvPr id="19474" name="Slide Number Placeholder 2"/>
          <p:cNvSpPr>
            <a:spLocks noGrp="1"/>
          </p:cNvSpPr>
          <p:nvPr>
            <p:ph type="sldNum" sz="quarter" idx="12"/>
          </p:nvPr>
        </p:nvSpPr>
        <p:spPr bwMode="auto">
          <a:xfrm>
            <a:off x="85344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27F2B23C-FE60-408B-BA5F-A452330E9049}" type="slidenum">
              <a:rPr lang="en-US"/>
              <a:pPr fontAlgn="base">
                <a:spcBef>
                  <a:spcPct val="0"/>
                </a:spcBef>
                <a:spcAft>
                  <a:spcPct val="0"/>
                </a:spcAft>
                <a:defRPr/>
              </a:pPr>
              <a:t>10</a:t>
            </a:fld>
            <a:endParaRPr lang="en-US"/>
          </a:p>
        </p:txBody>
      </p:sp>
      <p:sp>
        <p:nvSpPr>
          <p:cNvPr id="6" name="Rectangle 5"/>
          <p:cNvSpPr/>
          <p:nvPr/>
        </p:nvSpPr>
        <p:spPr>
          <a:xfrm>
            <a:off x="676656" y="4572000"/>
            <a:ext cx="7848600" cy="1938992"/>
          </a:xfrm>
          <a:prstGeom prst="rect">
            <a:avLst/>
          </a:prstGeom>
        </p:spPr>
        <p:txBody>
          <a:bodyPr>
            <a:spAutoFit/>
          </a:bodyPr>
          <a:lstStyle/>
          <a:p>
            <a:pPr marL="461963" lvl="1" fontAlgn="auto">
              <a:spcBef>
                <a:spcPts val="0"/>
              </a:spcBef>
              <a:spcAft>
                <a:spcPts val="0"/>
              </a:spcAft>
              <a:defRPr/>
            </a:pPr>
            <a:r>
              <a:rPr lang="en-US" sz="2400" dirty="0">
                <a:latin typeface="Modern No. 20" pitchFamily="18" charset="0"/>
              </a:rPr>
              <a:t>The </a:t>
            </a:r>
            <a:r>
              <a:rPr lang="en-US" sz="2400" dirty="0" smtClean="0">
                <a:latin typeface="Modern No. 20" pitchFamily="18" charset="0"/>
              </a:rPr>
              <a:t>Principal Project Cost per Household </a:t>
            </a:r>
            <a:r>
              <a:rPr lang="en-US" sz="2400" dirty="0">
                <a:latin typeface="Modern No. 20" pitchFamily="18" charset="0"/>
              </a:rPr>
              <a:t>may be paid in cash, </a:t>
            </a:r>
            <a:r>
              <a:rPr lang="en-US" sz="2400" dirty="0" smtClean="0">
                <a:latin typeface="Modern No. 20" pitchFamily="18" charset="0"/>
              </a:rPr>
              <a:t>or charged to sewer bill as a debt service for a period not-to-exceed 40 years with interest at 3.375%. Interest cannot exceed 3.375%, but can go down based USDA market conditions. </a:t>
            </a:r>
            <a:endParaRPr lang="en-US" sz="2400" dirty="0">
              <a:latin typeface="Modern No. 20" pitchFamily="18" charset="0"/>
            </a:endParaRPr>
          </a:p>
        </p:txBody>
      </p:sp>
      <p:sp>
        <p:nvSpPr>
          <p:cNvPr id="10" name="Title 1"/>
          <p:cNvSpPr txBox="1">
            <a:spLocks/>
          </p:cNvSpPr>
          <p:nvPr/>
        </p:nvSpPr>
        <p:spPr>
          <a:xfrm>
            <a:off x="228600" y="228600"/>
            <a:ext cx="8915400" cy="715962"/>
          </a:xfrm>
          <a:prstGeom prst="rect">
            <a:avLst/>
          </a:prstGeom>
        </p:spPr>
        <p:txBody>
          <a:bodyPr>
            <a:noAutofit/>
          </a:bodyPr>
          <a:lstStyle/>
          <a:p>
            <a:pPr fontAlgn="auto">
              <a:spcAft>
                <a:spcPts val="0"/>
              </a:spcAft>
              <a:defRPr/>
            </a:pPr>
            <a:r>
              <a:rPr lang="en-US" sz="3200" b="1" dirty="0" smtClean="0">
                <a:latin typeface="Modern No. 20" pitchFamily="18" charset="0"/>
              </a:rPr>
              <a:t>III</a:t>
            </a:r>
            <a:r>
              <a:rPr lang="en-US" sz="3200" b="1" dirty="0">
                <a:latin typeface="Modern No. 20" pitchFamily="18" charset="0"/>
              </a:rPr>
              <a:t>.  </a:t>
            </a:r>
            <a:r>
              <a:rPr lang="en-US" sz="3200" b="1" u="sng" dirty="0">
                <a:latin typeface="Modern No. 20" pitchFamily="18" charset="0"/>
              </a:rPr>
              <a:t>Project Cost, Funding Assistance and Financing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pPr eaLnBrk="1" fontAlgn="auto" hangingPunct="1">
              <a:spcAft>
                <a:spcPts val="0"/>
              </a:spcAft>
              <a:tabLst>
                <a:tab pos="569913" algn="l"/>
              </a:tabLst>
              <a:defRPr/>
            </a:pPr>
            <a:r>
              <a:rPr lang="en-US" sz="3600" b="1" dirty="0" smtClean="0">
                <a:latin typeface="Modern No. 20" pitchFamily="18" charset="0"/>
              </a:rPr>
              <a:t>I</a:t>
            </a:r>
            <a:r>
              <a:rPr sz="3600" b="1" dirty="0" smtClean="0">
                <a:latin typeface="Modern No. 20" pitchFamily="18" charset="0"/>
              </a:rPr>
              <a:t>V.  </a:t>
            </a:r>
            <a:r>
              <a:rPr sz="3600" b="1" u="sng" dirty="0" smtClean="0">
                <a:latin typeface="Modern No. 20" pitchFamily="18" charset="0"/>
              </a:rPr>
              <a:t>Easements &amp; Acquisition</a:t>
            </a:r>
            <a:endParaRPr sz="3600" b="1" u="sng" dirty="0">
              <a:latin typeface="Modern No. 20" pitchFamily="18" charset="0"/>
            </a:endParaRPr>
          </a:p>
        </p:txBody>
      </p:sp>
      <p:sp>
        <p:nvSpPr>
          <p:cNvPr id="4" name="Content Placeholder 3"/>
          <p:cNvSpPr>
            <a:spLocks noGrp="1"/>
          </p:cNvSpPr>
          <p:nvPr>
            <p:ph idx="1"/>
          </p:nvPr>
        </p:nvSpPr>
        <p:spPr>
          <a:xfrm>
            <a:off x="457200" y="1219200"/>
            <a:ext cx="8229600" cy="4876800"/>
          </a:xfrm>
        </p:spPr>
        <p:txBody>
          <a:bodyPr>
            <a:normAutofit fontScale="92500" lnSpcReduction="10000"/>
          </a:bodyPr>
          <a:lstStyle/>
          <a:p>
            <a:pPr eaLnBrk="1" hangingPunct="1">
              <a:buClr>
                <a:schemeClr val="tx1"/>
              </a:buClr>
              <a:buFont typeface="Wingdings 2" pitchFamily="18" charset="2"/>
              <a:buNone/>
            </a:pPr>
            <a:r>
              <a:rPr lang="en-US" dirty="0" smtClean="0"/>
              <a:t>   </a:t>
            </a:r>
            <a:r>
              <a:rPr lang="en-US" dirty="0" smtClean="0">
                <a:latin typeface="Times New Roman" pitchFamily="18" charset="0"/>
                <a:cs typeface="Times New Roman" pitchFamily="18" charset="0"/>
              </a:rPr>
              <a:t>The County is asking for the cooperation of the residents to donate the easements, thereby reducing the cost of the project. The cost of acquisition of easements is factored back into the overall cost of the project.  Therefore, all property owners in the project will pay for the added cost of easement acquisition.</a:t>
            </a:r>
          </a:p>
          <a:p>
            <a:pPr eaLnBrk="1" hangingPunct="1">
              <a:buClr>
                <a:schemeClr val="tx1"/>
              </a:buClr>
              <a:buFont typeface="Wingdings 2" pitchFamily="18" charset="2"/>
              <a:buNone/>
            </a:pPr>
            <a:endParaRPr lang="en-US" dirty="0" smtClean="0">
              <a:latin typeface="Times New Roman" pitchFamily="18" charset="0"/>
              <a:cs typeface="Times New Roman" pitchFamily="18" charset="0"/>
            </a:endParaRPr>
          </a:p>
          <a:p>
            <a:pPr>
              <a:buClr>
                <a:schemeClr val="tx1"/>
              </a:buClr>
              <a:buNone/>
            </a:pPr>
            <a:r>
              <a:rPr lang="en-US" dirty="0" smtClean="0">
                <a:latin typeface="Times New Roman" pitchFamily="18" charset="0"/>
                <a:cs typeface="Times New Roman" pitchFamily="18" charset="0"/>
              </a:rPr>
              <a:t>	However, if a property owner chooses to be compensated for the easement the County has a process of valuing  the easement(s) to make a just compensation offer to the property owner. </a:t>
            </a:r>
            <a:endParaRPr lang="en-US" dirty="0" smtClean="0">
              <a:latin typeface="Times New Roman" pitchFamily="18" charset="0"/>
              <a:cs typeface="Times New Roman" pitchFamily="18" charset="0"/>
            </a:endParaRPr>
          </a:p>
          <a:p>
            <a:pPr>
              <a:buClr>
                <a:schemeClr val="tx1"/>
              </a:buClr>
              <a:buNone/>
            </a:pPr>
            <a:endParaRPr lang="en-US" dirty="0" smtClean="0">
              <a:latin typeface="Times New Roman" pitchFamily="18" charset="0"/>
              <a:cs typeface="Times New Roman" pitchFamily="18" charset="0"/>
            </a:endParaRPr>
          </a:p>
          <a:p>
            <a:pPr>
              <a:buClr>
                <a:schemeClr val="tx1"/>
              </a:buCl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Most </a:t>
            </a:r>
            <a:r>
              <a:rPr lang="en-US" dirty="0" smtClean="0">
                <a:latin typeface="Times New Roman" pitchFamily="18" charset="0"/>
                <a:cs typeface="Times New Roman" pitchFamily="18" charset="0"/>
              </a:rPr>
              <a:t>easements </a:t>
            </a:r>
            <a:r>
              <a:rPr lang="en-US" dirty="0" smtClean="0">
                <a:latin typeface="Times New Roman" pitchFamily="18" charset="0"/>
                <a:cs typeface="Times New Roman" pitchFamily="18" charset="0"/>
              </a:rPr>
              <a:t>would have </a:t>
            </a:r>
            <a:r>
              <a:rPr lang="en-US" dirty="0" smtClean="0">
                <a:latin typeface="Times New Roman" pitchFamily="18" charset="0"/>
                <a:cs typeface="Times New Roman" pitchFamily="18" charset="0"/>
              </a:rPr>
              <a:t>an </a:t>
            </a:r>
            <a:r>
              <a:rPr lang="en-US" u="sng" dirty="0" smtClean="0">
                <a:latin typeface="Times New Roman" pitchFamily="18" charset="0"/>
                <a:cs typeface="Times New Roman" pitchFamily="18" charset="0"/>
              </a:rPr>
              <a:t>approximate</a:t>
            </a:r>
            <a:r>
              <a:rPr lang="en-US" dirty="0" smtClean="0">
                <a:latin typeface="Times New Roman" pitchFamily="18" charset="0"/>
                <a:cs typeface="Times New Roman" pitchFamily="18" charset="0"/>
              </a:rPr>
              <a:t> value of $</a:t>
            </a:r>
            <a:r>
              <a:rPr lang="en-US" dirty="0">
                <a:latin typeface="Times New Roman" pitchFamily="18" charset="0"/>
                <a:cs typeface="Times New Roman" pitchFamily="18" charset="0"/>
              </a:rPr>
              <a:t>200 (.015 acres, 5’ by 110</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400 (.030 acres, 10’ by 110</a:t>
            </a:r>
            <a:r>
              <a:rPr lang="en-US" dirty="0" smtClean="0">
                <a:latin typeface="Times New Roman" pitchFamily="18" charset="0"/>
                <a:cs typeface="Times New Roman" pitchFamily="18" charset="0"/>
              </a:rPr>
              <a:t>’).</a:t>
            </a:r>
          </a:p>
        </p:txBody>
      </p:sp>
      <p:sp>
        <p:nvSpPr>
          <p:cNvPr id="22531" name="Slide Number Placeholder 2"/>
          <p:cNvSpPr>
            <a:spLocks noGrp="1"/>
          </p:cNvSpPr>
          <p:nvPr>
            <p:ph type="sldNum" sz="quarter" idx="12"/>
          </p:nvPr>
        </p:nvSpPr>
        <p:spPr bwMode="auto">
          <a:xfrm>
            <a:off x="84582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13C25F48-4A9F-4D50-86E7-20FEF063E488}" type="slidenum">
              <a:rPr lang="en-US"/>
              <a:pPr fontAlgn="base">
                <a:spcBef>
                  <a:spcPct val="0"/>
                </a:spcBef>
                <a:spcAft>
                  <a:spcPct val="0"/>
                </a:spcAft>
                <a:defRPr/>
              </a:pPr>
              <a:t>11</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12</a:t>
            </a:fld>
            <a:endParaRPr lang="en-US"/>
          </a:p>
        </p:txBody>
      </p:sp>
      <p:sp>
        <p:nvSpPr>
          <p:cNvPr id="3" name="Rectangle 10"/>
          <p:cNvSpPr txBox="1">
            <a:spLocks noChangeArrowheads="1"/>
          </p:cNvSpPr>
          <p:nvPr/>
        </p:nvSpPr>
        <p:spPr>
          <a:xfrm>
            <a:off x="228600" y="228600"/>
            <a:ext cx="8534400" cy="57943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3400" b="1" dirty="0" smtClean="0">
                <a:solidFill>
                  <a:schemeClr val="tx1"/>
                </a:solidFill>
                <a:latin typeface="Modern No. 20" pitchFamily="18" charset="0"/>
              </a:rPr>
              <a:t>V. </a:t>
            </a:r>
            <a:r>
              <a:rPr lang="en-US" sz="3400" b="1" u="sng" dirty="0" smtClean="0">
                <a:solidFill>
                  <a:schemeClr val="tx1"/>
                </a:solidFill>
                <a:latin typeface="Modern No. 20" pitchFamily="18" charset="0"/>
              </a:rPr>
              <a:t>Next Steps and Tentative Schedule</a:t>
            </a:r>
            <a:endParaRPr lang="en-US" sz="3400" b="1" u="sng" dirty="0">
              <a:solidFill>
                <a:schemeClr val="tx1"/>
              </a:solidFill>
              <a:latin typeface="Modern No. 20" pitchFamily="18" charset="0"/>
            </a:endParaRPr>
          </a:p>
        </p:txBody>
      </p:sp>
      <p:sp>
        <p:nvSpPr>
          <p:cNvPr id="4" name="Text Box 36"/>
          <p:cNvSpPr txBox="1">
            <a:spLocks noChangeArrowheads="1"/>
          </p:cNvSpPr>
          <p:nvPr/>
        </p:nvSpPr>
        <p:spPr bwMode="auto">
          <a:xfrm>
            <a:off x="228600" y="702554"/>
            <a:ext cx="8915400" cy="4816703"/>
          </a:xfrm>
          <a:prstGeom prst="rect">
            <a:avLst/>
          </a:prstGeom>
          <a:noFill/>
          <a:ln w="9525">
            <a:noFill/>
            <a:miter lim="800000"/>
            <a:headEnd type="none" w="sm" len="sm"/>
            <a:tailEnd type="none" w="sm" len="sm"/>
          </a:ln>
          <a:effectLst/>
        </p:spPr>
        <p:txBody>
          <a:bodyPr wrap="square" tIns="0" bIns="0">
            <a:spAutoFit/>
          </a:bodyPr>
          <a:lstStyle/>
          <a:p>
            <a:pPr marL="609600" indent="-609600" fontAlgn="auto">
              <a:spcBef>
                <a:spcPct val="50000"/>
              </a:spcBef>
              <a:spcAft>
                <a:spcPts val="0"/>
              </a:spcAft>
              <a:buFontTx/>
              <a:buAutoNum type="alphaUcPeriod" startAt="3"/>
              <a:defRPr/>
            </a:pPr>
            <a:endParaRPr lang="en-US" sz="1300" dirty="0" smtClean="0">
              <a:solidFill>
                <a:srgbClr val="FFFF00"/>
              </a:solidFill>
              <a:latin typeface="+mn-lt"/>
            </a:endParaRPr>
          </a:p>
          <a:p>
            <a:pPr marL="344488" indent="-344488" fontAlgn="auto">
              <a:spcBef>
                <a:spcPts val="1200"/>
              </a:spcBef>
              <a:spcAft>
                <a:spcPts val="0"/>
              </a:spcAft>
              <a:buFontTx/>
              <a:buAutoNum type="alphaUcPeriod"/>
              <a:defRPr/>
            </a:pPr>
            <a:r>
              <a:rPr lang="en-US" sz="2000" b="1" dirty="0" smtClean="0">
                <a:latin typeface="Modern No. 20" pitchFamily="18" charset="0"/>
              </a:rPr>
              <a:t>Informational Update Meeting – July 10, 2019</a:t>
            </a:r>
          </a:p>
          <a:p>
            <a:pPr marL="344488" indent="-344488" fontAlgn="auto">
              <a:spcBef>
                <a:spcPts val="1200"/>
              </a:spcBef>
              <a:spcAft>
                <a:spcPts val="0"/>
              </a:spcAft>
              <a:buFontTx/>
              <a:buAutoNum type="alphaUcPeriod"/>
              <a:defRPr/>
            </a:pPr>
            <a:r>
              <a:rPr lang="en-US" sz="2000" b="1" dirty="0">
                <a:latin typeface="Modern No. 20" pitchFamily="18" charset="0"/>
              </a:rPr>
              <a:t>Complete design </a:t>
            </a:r>
            <a:r>
              <a:rPr lang="en-US" sz="2000" b="1" dirty="0" smtClean="0">
                <a:latin typeface="Modern No. 20" pitchFamily="18" charset="0"/>
              </a:rPr>
              <a:t>– July </a:t>
            </a:r>
            <a:r>
              <a:rPr lang="en-US" sz="2000" b="1" dirty="0">
                <a:latin typeface="Modern No. 20" pitchFamily="18" charset="0"/>
              </a:rPr>
              <a:t>31, </a:t>
            </a:r>
            <a:r>
              <a:rPr lang="en-US" sz="2000" b="1" dirty="0" smtClean="0">
                <a:latin typeface="Modern No. 20" pitchFamily="18" charset="0"/>
              </a:rPr>
              <a:t>2019</a:t>
            </a:r>
          </a:p>
          <a:p>
            <a:pPr marL="344488" indent="-344488" fontAlgn="auto">
              <a:spcBef>
                <a:spcPts val="1200"/>
              </a:spcBef>
              <a:spcAft>
                <a:spcPts val="0"/>
              </a:spcAft>
              <a:buFontTx/>
              <a:buAutoNum type="alphaUcPeriod"/>
              <a:defRPr/>
            </a:pPr>
            <a:r>
              <a:rPr lang="en-US" sz="2000" b="1" dirty="0" smtClean="0">
                <a:latin typeface="Modern No. 20" pitchFamily="18" charset="0"/>
              </a:rPr>
              <a:t>1</a:t>
            </a:r>
            <a:r>
              <a:rPr lang="en-US" sz="2000" b="1" baseline="30000" dirty="0" smtClean="0">
                <a:latin typeface="Modern No. 20" pitchFamily="18" charset="0"/>
              </a:rPr>
              <a:t>st</a:t>
            </a:r>
            <a:r>
              <a:rPr lang="en-US" sz="2000" b="1" dirty="0" smtClean="0">
                <a:latin typeface="Modern No. 20" pitchFamily="18" charset="0"/>
              </a:rPr>
              <a:t>  Public Meeting at Commissioners Office – August 13, 2019</a:t>
            </a:r>
          </a:p>
          <a:p>
            <a:pPr marL="344488" indent="-344488" fontAlgn="auto">
              <a:spcBef>
                <a:spcPts val="1200"/>
              </a:spcBef>
              <a:spcAft>
                <a:spcPts val="0"/>
              </a:spcAft>
              <a:buFontTx/>
              <a:buAutoNum type="alphaUcPeriod"/>
              <a:defRPr/>
            </a:pPr>
            <a:r>
              <a:rPr lang="en-US" sz="2000" b="1" dirty="0" smtClean="0">
                <a:latin typeface="Modern No. 20" pitchFamily="18" charset="0"/>
              </a:rPr>
              <a:t>2</a:t>
            </a:r>
            <a:r>
              <a:rPr lang="en-US" sz="2000" b="1" baseline="30000" dirty="0" smtClean="0">
                <a:latin typeface="Modern No. 20" pitchFamily="18" charset="0"/>
              </a:rPr>
              <a:t>nd</a:t>
            </a:r>
            <a:r>
              <a:rPr lang="en-US" sz="2000" b="1" dirty="0" smtClean="0">
                <a:latin typeface="Modern No. 20" pitchFamily="18" charset="0"/>
              </a:rPr>
              <a:t> Public Meeting at Gomer – September 10, 2019</a:t>
            </a:r>
          </a:p>
          <a:p>
            <a:pPr marL="344488" indent="-344488" fontAlgn="auto">
              <a:spcBef>
                <a:spcPts val="1200"/>
              </a:spcBef>
              <a:spcAft>
                <a:spcPts val="0"/>
              </a:spcAft>
              <a:buFontTx/>
              <a:buAutoNum type="alphaUcPeriod"/>
              <a:defRPr/>
            </a:pPr>
            <a:r>
              <a:rPr lang="en-US" sz="2000" b="1" dirty="0" smtClean="0">
                <a:latin typeface="Modern No. 20" pitchFamily="18" charset="0"/>
              </a:rPr>
              <a:t>Bid project – December 2019</a:t>
            </a:r>
          </a:p>
          <a:p>
            <a:pPr marL="344488" indent="-344488" fontAlgn="auto">
              <a:spcBef>
                <a:spcPts val="1200"/>
              </a:spcBef>
              <a:spcAft>
                <a:spcPts val="0"/>
              </a:spcAft>
              <a:buFontTx/>
              <a:buAutoNum type="alphaUcPeriod"/>
              <a:defRPr/>
            </a:pPr>
            <a:r>
              <a:rPr lang="en-US" sz="2000" b="1" dirty="0" smtClean="0">
                <a:latin typeface="Modern No. 20" pitchFamily="18" charset="0"/>
              </a:rPr>
              <a:t>Open bids – January 2020</a:t>
            </a:r>
          </a:p>
          <a:p>
            <a:pPr marL="344488" indent="-344488" fontAlgn="auto">
              <a:spcBef>
                <a:spcPts val="1200"/>
              </a:spcBef>
              <a:spcAft>
                <a:spcPts val="0"/>
              </a:spcAft>
              <a:buFontTx/>
              <a:buAutoNum type="alphaUcPeriod"/>
              <a:defRPr/>
            </a:pPr>
            <a:r>
              <a:rPr lang="en-US" sz="2000" b="1" dirty="0" smtClean="0">
                <a:latin typeface="Modern No. 20" pitchFamily="18" charset="0"/>
              </a:rPr>
              <a:t>Start construction – March 2020</a:t>
            </a:r>
          </a:p>
          <a:p>
            <a:pPr marL="344488" indent="-344488" fontAlgn="auto">
              <a:spcBef>
                <a:spcPts val="1200"/>
              </a:spcBef>
              <a:spcAft>
                <a:spcPts val="0"/>
              </a:spcAft>
              <a:buFontTx/>
              <a:buAutoNum type="alphaUcPeriod"/>
              <a:defRPr/>
            </a:pPr>
            <a:r>
              <a:rPr lang="en-US" sz="2000" b="1" dirty="0" smtClean="0">
                <a:latin typeface="Modern No. 20" pitchFamily="18" charset="0"/>
                <a:cs typeface="Times New Roman" panose="02020603050405020304" pitchFamily="18" charset="0"/>
              </a:rPr>
              <a:t>Complete construction – November 2020</a:t>
            </a:r>
          </a:p>
          <a:p>
            <a:pPr marL="344488" indent="-344488" fontAlgn="auto">
              <a:spcBef>
                <a:spcPts val="1200"/>
              </a:spcBef>
              <a:spcAft>
                <a:spcPts val="0"/>
              </a:spcAft>
              <a:buFontTx/>
              <a:buAutoNum type="alphaUcPeriod"/>
              <a:defRPr/>
            </a:pPr>
            <a:r>
              <a:rPr lang="en-US" sz="2000" b="1" dirty="0" smtClean="0">
                <a:latin typeface="Modern No. 20" pitchFamily="18" charset="0"/>
              </a:rPr>
              <a:t>Final </a:t>
            </a:r>
            <a:r>
              <a:rPr lang="en-US" sz="2000" b="1" dirty="0">
                <a:latin typeface="Modern No. 20" pitchFamily="18" charset="0"/>
              </a:rPr>
              <a:t>billing notice and connection notice to property owners </a:t>
            </a:r>
            <a:r>
              <a:rPr lang="en-US" sz="2000" b="1" dirty="0" smtClean="0">
                <a:latin typeface="Modern No. 20" pitchFamily="18" charset="0"/>
              </a:rPr>
              <a:t>– November 2020</a:t>
            </a:r>
            <a:endParaRPr lang="en-US" sz="2000" b="1" dirty="0">
              <a:latin typeface="Modern No. 20" pitchFamily="18" charset="0"/>
            </a:endParaRPr>
          </a:p>
          <a:p>
            <a:pPr marL="344488" indent="-344488" fontAlgn="auto">
              <a:spcBef>
                <a:spcPts val="1200"/>
              </a:spcBef>
              <a:spcAft>
                <a:spcPts val="0"/>
              </a:spcAft>
              <a:buFontTx/>
              <a:buAutoNum type="alphaUcPeriod"/>
              <a:defRPr/>
            </a:pPr>
            <a:r>
              <a:rPr lang="en-US" sz="2000" b="1" dirty="0">
                <a:latin typeface="Modern No. 20" pitchFamily="18" charset="0"/>
              </a:rPr>
              <a:t>Conduct a project wrap-up meeting with property owners – November </a:t>
            </a:r>
            <a:r>
              <a:rPr lang="en-US" sz="2000" b="1" dirty="0" smtClean="0">
                <a:latin typeface="Modern No. 20" pitchFamily="18" charset="0"/>
              </a:rPr>
              <a:t>2020</a:t>
            </a:r>
            <a:endParaRPr lang="en-US" sz="2000" dirty="0">
              <a:latin typeface="+mn-lt"/>
            </a:endParaRPr>
          </a:p>
        </p:txBody>
      </p:sp>
    </p:spTree>
    <p:extLst>
      <p:ext uri="{BB962C8B-B14F-4D97-AF65-F5344CB8AC3E}">
        <p14:creationId xmlns:p14="http://schemas.microsoft.com/office/powerpoint/2010/main" xmlns="" val="5202152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eaLnBrk="1" fontAlgn="auto" hangingPunct="1">
              <a:spcAft>
                <a:spcPts val="0"/>
              </a:spcAft>
              <a:defRPr/>
            </a:pPr>
            <a:r>
              <a:rPr lang="en-US" sz="3600" b="1" dirty="0" smtClean="0">
                <a:latin typeface="Modern No. 20" pitchFamily="18" charset="0"/>
              </a:rPr>
              <a:t>VI</a:t>
            </a:r>
            <a:r>
              <a:rPr sz="3600" b="1" dirty="0" smtClean="0">
                <a:latin typeface="Modern No. 20" pitchFamily="18" charset="0"/>
              </a:rPr>
              <a:t>.  </a:t>
            </a:r>
            <a:r>
              <a:rPr sz="3600" b="1" u="sng" dirty="0" smtClean="0">
                <a:latin typeface="Modern No. 20" pitchFamily="18" charset="0"/>
              </a:rPr>
              <a:t>Questions &amp; Answers</a:t>
            </a:r>
            <a:endParaRPr sz="3600" b="1" u="sng" dirty="0">
              <a:latin typeface="Modern No. 20" pitchFamily="18" charset="0"/>
            </a:endParaRPr>
          </a:p>
        </p:txBody>
      </p:sp>
      <p:sp>
        <p:nvSpPr>
          <p:cNvPr id="22530" name="Content Placeholder 3"/>
          <p:cNvSpPr>
            <a:spLocks noGrp="1"/>
          </p:cNvSpPr>
          <p:nvPr>
            <p:ph idx="1"/>
          </p:nvPr>
        </p:nvSpPr>
        <p:spPr/>
        <p:txBody>
          <a:bodyPr/>
          <a:lstStyle/>
          <a:p>
            <a:pPr eaLnBrk="1" hangingPunct="1">
              <a:buFont typeface="Wingdings 2" pitchFamily="18" charset="2"/>
              <a:buNone/>
            </a:pPr>
            <a:r>
              <a:rPr lang="en-US" smtClean="0"/>
              <a:t>                                                          </a:t>
            </a:r>
          </a:p>
          <a:p>
            <a:pPr eaLnBrk="1" hangingPunct="1">
              <a:buFont typeface="Wingdings 2" pitchFamily="18" charset="2"/>
              <a:buNone/>
            </a:pPr>
            <a:endParaRPr lang="en-US" smtClean="0"/>
          </a:p>
          <a:p>
            <a:pPr eaLnBrk="1" hangingPunct="1">
              <a:buFont typeface="Wingdings 2" pitchFamily="18" charset="2"/>
              <a:buNone/>
            </a:pPr>
            <a:r>
              <a:rPr lang="en-US" smtClean="0"/>
              <a:t> </a:t>
            </a:r>
          </a:p>
          <a:p>
            <a:pPr eaLnBrk="1" hangingPunct="1">
              <a:buFont typeface="Wingdings 2" pitchFamily="18" charset="2"/>
              <a:buNone/>
            </a:pPr>
            <a:r>
              <a:rPr lang="en-US" smtClean="0"/>
              <a:t>				</a:t>
            </a:r>
            <a:endParaRPr lang="en-US" sz="9600" smtClean="0"/>
          </a:p>
          <a:p>
            <a:pPr eaLnBrk="1" hangingPunct="1">
              <a:buFont typeface="Wingdings 2" pitchFamily="18" charset="2"/>
              <a:buNone/>
            </a:pPr>
            <a:endParaRPr lang="en-US" smtClean="0"/>
          </a:p>
        </p:txBody>
      </p:sp>
      <p:sp>
        <p:nvSpPr>
          <p:cNvPr id="24579" name="Slide Number Placeholder 2"/>
          <p:cNvSpPr>
            <a:spLocks noGrp="1"/>
          </p:cNvSpPr>
          <p:nvPr>
            <p:ph type="sldNum" sz="quarter" idx="12"/>
          </p:nvPr>
        </p:nvSpPr>
        <p:spPr bwMode="auto">
          <a:xfrm>
            <a:off x="84582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465638C3-5054-41F0-8101-3DCCB4AA46EA}" type="slidenum">
              <a:rPr lang="en-US"/>
              <a:pPr fontAlgn="base">
                <a:spcBef>
                  <a:spcPct val="0"/>
                </a:spcBef>
                <a:spcAft>
                  <a:spcPct val="0"/>
                </a:spcAft>
                <a:defRPr/>
              </a:pPr>
              <a:t>13</a:t>
            </a:fld>
            <a:endParaRPr lang="en-US"/>
          </a:p>
        </p:txBody>
      </p:sp>
      <p:sp>
        <p:nvSpPr>
          <p:cNvPr id="22533" name="TextBox 4"/>
          <p:cNvSpPr txBox="1">
            <a:spLocks noChangeArrowheads="1"/>
          </p:cNvSpPr>
          <p:nvPr/>
        </p:nvSpPr>
        <p:spPr bwMode="auto">
          <a:xfrm>
            <a:off x="3276600" y="1752600"/>
            <a:ext cx="2209800" cy="3170238"/>
          </a:xfrm>
          <a:prstGeom prst="rect">
            <a:avLst/>
          </a:prstGeom>
          <a:noFill/>
          <a:ln w="9525">
            <a:noFill/>
            <a:miter lim="800000"/>
            <a:headEnd/>
            <a:tailEnd/>
          </a:ln>
        </p:spPr>
        <p:txBody>
          <a:bodyPr>
            <a:spAutoFit/>
          </a:bodyPr>
          <a:lstStyle/>
          <a:p>
            <a:pPr algn="ctr"/>
            <a:r>
              <a:rPr lang="en-US" sz="20000">
                <a:latin typeface="Constantia" pitchFamily="18" charset="0"/>
              </a:rPr>
              <a:t>?</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eaLnBrk="1" fontAlgn="auto" hangingPunct="1">
              <a:spcAft>
                <a:spcPts val="0"/>
              </a:spcAft>
              <a:defRPr/>
            </a:pPr>
            <a:r>
              <a:rPr sz="3600" b="1" u="sng" dirty="0" smtClean="0">
                <a:latin typeface="Modern No. 20" pitchFamily="18" charset="0"/>
              </a:rPr>
              <a:t>Overview of Tonight’s Meeting</a:t>
            </a:r>
            <a:endParaRPr sz="3600" b="1" u="sng" dirty="0">
              <a:latin typeface="Modern No. 20" pitchFamily="18" charset="0"/>
            </a:endParaRPr>
          </a:p>
        </p:txBody>
      </p:sp>
      <p:sp>
        <p:nvSpPr>
          <p:cNvPr id="3" name="Content Placeholder 2"/>
          <p:cNvSpPr>
            <a:spLocks noGrp="1"/>
          </p:cNvSpPr>
          <p:nvPr>
            <p:ph idx="1"/>
          </p:nvPr>
        </p:nvSpPr>
        <p:spPr>
          <a:xfrm>
            <a:off x="152400" y="1524000"/>
            <a:ext cx="8915400" cy="4038600"/>
          </a:xfrm>
        </p:spPr>
        <p:txBody>
          <a:bodyPr>
            <a:normAutofit/>
          </a:bodyPr>
          <a:lstStyle/>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History Update of Project</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Project Layout</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 Project </a:t>
            </a:r>
            <a:r>
              <a:rPr lang="en-US" sz="3200" b="1" dirty="0" smtClean="0">
                <a:latin typeface="Modern No. 20" pitchFamily="18" charset="0"/>
              </a:rPr>
              <a:t>Cost, Funding Assistance and Financing</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Easement Acquisition Procedure</a:t>
            </a:r>
          </a:p>
          <a:p>
            <a:pPr marL="571500" indent="-571500">
              <a:buClr>
                <a:schemeClr val="tx1"/>
              </a:buClr>
              <a:buFont typeface="+mj-lt"/>
              <a:buAutoNum type="romanUcPeriod"/>
              <a:defRPr/>
            </a:pPr>
            <a:r>
              <a:rPr lang="en-US" sz="3200" b="1" dirty="0" smtClean="0">
                <a:latin typeface="Modern No. 20" pitchFamily="18" charset="0"/>
              </a:rPr>
              <a:t>Next </a:t>
            </a:r>
            <a:r>
              <a:rPr lang="en-US" sz="3200" b="1" dirty="0">
                <a:latin typeface="Modern No. 20" pitchFamily="18" charset="0"/>
              </a:rPr>
              <a:t>Steps and </a:t>
            </a:r>
            <a:r>
              <a:rPr lang="en-US" sz="3200" b="1" dirty="0" smtClean="0">
                <a:latin typeface="Modern No. 20" pitchFamily="18" charset="0"/>
              </a:rPr>
              <a:t>Tentative </a:t>
            </a:r>
            <a:r>
              <a:rPr lang="en-US" sz="3200" b="1" dirty="0">
                <a:latin typeface="Modern No. 20" pitchFamily="18" charset="0"/>
              </a:rPr>
              <a:t>Schedule</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Questions and Answers</a:t>
            </a:r>
          </a:p>
          <a:p>
            <a:pPr marL="514350" indent="-514350" eaLnBrk="1" fontAlgn="auto" hangingPunct="1">
              <a:spcAft>
                <a:spcPts val="0"/>
              </a:spcAft>
              <a:buFont typeface="+mj-lt"/>
              <a:buAutoNum type="arabicPeriod"/>
              <a:defRPr/>
            </a:pPr>
            <a:endParaRPr lang="en-US" b="1" dirty="0" smtClean="0"/>
          </a:p>
          <a:p>
            <a:pPr marL="514350" indent="-514350" eaLnBrk="1" fontAlgn="auto" hangingPunct="1">
              <a:spcAft>
                <a:spcPts val="0"/>
              </a:spcAft>
              <a:buFont typeface="+mj-lt"/>
              <a:buAutoNum type="arabicPeriod"/>
              <a:defRPr/>
            </a:pPr>
            <a:endParaRPr lang="en-US" dirty="0"/>
          </a:p>
        </p:txBody>
      </p:sp>
      <p:sp>
        <p:nvSpPr>
          <p:cNvPr id="10243" name="Slide Number Placeholder 4"/>
          <p:cNvSpPr>
            <a:spLocks noGrp="1"/>
          </p:cNvSpPr>
          <p:nvPr>
            <p:ph type="sldNum" sz="quarter" idx="12"/>
          </p:nvPr>
        </p:nvSpPr>
        <p:spPr bwMode="auto">
          <a:xfrm>
            <a:off x="8458200" y="60960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DCDAE99A-2718-4857-AAF8-DBC9FFE5BA0F}" type="slidenum">
              <a:rPr lang="en-US"/>
              <a:pPr fontAlgn="base">
                <a:spcBef>
                  <a:spcPct val="0"/>
                </a:spcBef>
                <a:spcAft>
                  <a:spcPct val="0"/>
                </a:spcAft>
                <a:defRPr/>
              </a:pPr>
              <a:t>2</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lstStyle/>
          <a:p>
            <a:pPr eaLnBrk="1" hangingPunct="1">
              <a:defRPr/>
            </a:pPr>
            <a:r>
              <a:rPr sz="3600" dirty="0" smtClean="0">
                <a:latin typeface="Modern No. 20" pitchFamily="18" charset="0"/>
              </a:rPr>
              <a:t>I.  </a:t>
            </a:r>
            <a:r>
              <a:rPr sz="3600" u="sng" dirty="0" smtClean="0">
                <a:latin typeface="Modern No. 20" pitchFamily="18" charset="0"/>
              </a:rPr>
              <a:t>History of Project</a:t>
            </a:r>
            <a:endParaRPr sz="3600" u="sng" dirty="0">
              <a:latin typeface="Modern No. 20" pitchFamily="18" charset="0"/>
            </a:endParaRPr>
          </a:p>
        </p:txBody>
      </p:sp>
      <p:sp>
        <p:nvSpPr>
          <p:cNvPr id="2" name="Content Placeholder 1"/>
          <p:cNvSpPr>
            <a:spLocks noGrp="1"/>
          </p:cNvSpPr>
          <p:nvPr>
            <p:ph idx="1"/>
          </p:nvPr>
        </p:nvSpPr>
        <p:spPr>
          <a:xfrm>
            <a:off x="457200" y="1066800"/>
            <a:ext cx="7924800" cy="6019800"/>
          </a:xfrm>
        </p:spPr>
        <p:txBody>
          <a:bodyPr>
            <a:noAutofit/>
          </a:bodyPr>
          <a:lstStyle/>
          <a:p>
            <a:pPr marL="273050" lvl="2" indent="-273050">
              <a:spcBef>
                <a:spcPts val="0"/>
              </a:spcBef>
              <a:buSzPct val="120000"/>
            </a:pPr>
            <a:r>
              <a:rPr lang="en-US" sz="2200" dirty="0" smtClean="0"/>
              <a:t>During 2010 - OEPA obtained stream samples within the Gomer area. The results of the samples confirmed an excess level of </a:t>
            </a:r>
            <a:r>
              <a:rPr lang="en-US" sz="2200" dirty="0" smtClean="0"/>
              <a:t>E-coli </a:t>
            </a:r>
            <a:r>
              <a:rPr lang="en-US" sz="2200" dirty="0" smtClean="0"/>
              <a:t>present and that nuisance conditions existed indicating violations of water quality standards.</a:t>
            </a:r>
          </a:p>
          <a:p>
            <a:pPr marL="0" lvl="2" indent="0">
              <a:spcBef>
                <a:spcPts val="0"/>
              </a:spcBef>
              <a:buSzPct val="120000"/>
              <a:buNone/>
            </a:pPr>
            <a:endParaRPr lang="en-US" sz="2200" dirty="0" smtClean="0"/>
          </a:p>
          <a:p>
            <a:pPr marL="273050" indent="-273050">
              <a:spcBef>
                <a:spcPts val="0"/>
              </a:spcBef>
              <a:buSzPct val="120000"/>
            </a:pPr>
            <a:r>
              <a:rPr lang="en-US" sz="2200" dirty="0" smtClean="0"/>
              <a:t>July 10, 2012 - OEPA sent a letter to the Allen County Commissioners regarding their findings in the Gomer area. OEPA requested the Commissioners respond in writing as to how the water quality violations will be addressed.</a:t>
            </a:r>
          </a:p>
          <a:p>
            <a:pPr marL="273050" indent="-273050">
              <a:spcBef>
                <a:spcPts val="0"/>
              </a:spcBef>
              <a:buSzPct val="120000"/>
            </a:pPr>
            <a:endParaRPr lang="en-US" sz="2200" dirty="0" smtClean="0"/>
          </a:p>
          <a:p>
            <a:pPr marL="273050" indent="-273050">
              <a:spcBef>
                <a:spcPts val="0"/>
              </a:spcBef>
              <a:buSzPct val="120000"/>
            </a:pPr>
            <a:r>
              <a:rPr lang="en-US" sz="2200" dirty="0" smtClean="0"/>
              <a:t>September 20, 2012 - July 15, 2013, July 29, 2013 and August 5, 2013: Allen County conducted additional Pike Run stream testing to determine the scope of the problem and to confirm water quality standards were being violated.</a:t>
            </a:r>
          </a:p>
          <a:p>
            <a:pPr marL="273050" indent="-273050">
              <a:spcBef>
                <a:spcPts val="0"/>
              </a:spcBef>
              <a:buSzPct val="120000"/>
            </a:pPr>
            <a:endParaRPr lang="en-US" sz="2400" dirty="0" smtClean="0"/>
          </a:p>
          <a:p>
            <a:pPr marL="273050" indent="-273050">
              <a:spcBef>
                <a:spcPts val="0"/>
              </a:spcBef>
              <a:buSzPct val="120000"/>
            </a:pPr>
            <a:endParaRPr lang="en-US" sz="1900" dirty="0" smtClean="0"/>
          </a:p>
          <a:p>
            <a:pPr marL="273050" indent="-273050">
              <a:buClr>
                <a:schemeClr val="tx1"/>
              </a:buClr>
            </a:pPr>
            <a:endParaRPr lang="en-US" sz="1800" dirty="0" smtClean="0">
              <a:latin typeface="Modern No. 20" pitchFamily="18" charset="0"/>
            </a:endParaRPr>
          </a:p>
        </p:txBody>
      </p:sp>
      <p:sp>
        <p:nvSpPr>
          <p:cNvPr id="4" name="Slide Number Placeholder 3"/>
          <p:cNvSpPr>
            <a:spLocks noGrp="1"/>
          </p:cNvSpPr>
          <p:nvPr>
            <p:ph type="sldNum" sz="quarter" idx="12"/>
          </p:nvPr>
        </p:nvSpPr>
        <p:spPr/>
        <p:txBody>
          <a:bodyPr/>
          <a:lstStyle/>
          <a:p>
            <a:pPr>
              <a:defRPr/>
            </a:pPr>
            <a:fld id="{302FE103-51EE-4C28-ADDF-3E22F0C4ABDD}" type="slidenum">
              <a:rPr lang="en-US" smtClean="0"/>
              <a:pPr>
                <a:defRPr/>
              </a:pPr>
              <a:t>3</a:t>
            </a:fld>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4</a:t>
            </a:fld>
            <a:endParaRPr lang="en-US"/>
          </a:p>
        </p:txBody>
      </p:sp>
      <p:sp>
        <p:nvSpPr>
          <p:cNvPr id="4" name="Content Placeholder 1"/>
          <p:cNvSpPr txBox="1">
            <a:spLocks/>
          </p:cNvSpPr>
          <p:nvPr/>
        </p:nvSpPr>
        <p:spPr>
          <a:xfrm>
            <a:off x="457200" y="609600"/>
            <a:ext cx="8153400" cy="6019800"/>
          </a:xfrm>
          <a:prstGeom prst="rect">
            <a:avLst/>
          </a:prstGeom>
        </p:spPr>
        <p:txBody>
          <a:bodyPr>
            <a:noAutofit/>
          </a:bodyPr>
          <a:lstStyle/>
          <a:p>
            <a:pPr marL="273050" lvl="2" indent="-273050" fontAlgn="auto">
              <a:lnSpc>
                <a:spcPts val="2400"/>
              </a:lnSpc>
              <a:spcBef>
                <a:spcPts val="0"/>
              </a:spcBef>
              <a:spcAft>
                <a:spcPts val="0"/>
              </a:spcAft>
              <a:buClr>
                <a:schemeClr val="accent2"/>
              </a:buClr>
              <a:buSzPct val="120000"/>
              <a:buFont typeface="Wingdings 2"/>
              <a:buChar char=""/>
            </a:pPr>
            <a:r>
              <a:rPr lang="en-US" sz="2200" dirty="0" smtClean="0">
                <a:latin typeface="+mn-lt"/>
              </a:rPr>
              <a:t>August 2013 - Kohli &amp; </a:t>
            </a:r>
            <a:r>
              <a:rPr lang="en-US" sz="2200" dirty="0" err="1" smtClean="0">
                <a:latin typeface="+mn-lt"/>
              </a:rPr>
              <a:t>Kaliher</a:t>
            </a:r>
            <a:r>
              <a:rPr lang="en-US" sz="2200" dirty="0" smtClean="0">
                <a:latin typeface="+mn-lt"/>
              </a:rPr>
              <a:t> Associates, Inc. was authorized by the Allen County Commissioners to complete a General Study to determine how best to serve the </a:t>
            </a:r>
            <a:r>
              <a:rPr lang="en-US" sz="2200" dirty="0" err="1" smtClean="0">
                <a:latin typeface="+mn-lt"/>
              </a:rPr>
              <a:t>Gomer</a:t>
            </a:r>
            <a:r>
              <a:rPr lang="en-US" sz="2200" dirty="0" smtClean="0">
                <a:latin typeface="+mn-lt"/>
              </a:rPr>
              <a:t> </a:t>
            </a:r>
            <a:r>
              <a:rPr lang="en-US" sz="2200" dirty="0" smtClean="0">
                <a:latin typeface="+mn-lt"/>
              </a:rPr>
              <a:t>Project Area.</a:t>
            </a:r>
          </a:p>
          <a:p>
            <a:pPr marL="273050" lvl="2" indent="-273050" fontAlgn="auto">
              <a:lnSpc>
                <a:spcPts val="2400"/>
              </a:lnSpc>
              <a:spcBef>
                <a:spcPts val="0"/>
              </a:spcBef>
              <a:spcAft>
                <a:spcPts val="0"/>
              </a:spcAft>
              <a:buClr>
                <a:schemeClr val="accent2"/>
              </a:buClr>
              <a:buSzPct val="120000"/>
            </a:pP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2" indent="-273050" algn="l" defTabSz="914400" rtl="0" eaLnBrk="1" fontAlgn="auto" latinLnBrk="0" hangingPunct="1">
              <a:lnSpc>
                <a:spcPts val="2400"/>
              </a:lnSpc>
              <a:spcBef>
                <a:spcPts val="0"/>
              </a:spcBef>
              <a:spcAft>
                <a:spcPts val="0"/>
              </a:spcAft>
              <a:buClr>
                <a:schemeClr val="accent2"/>
              </a:buClr>
              <a:buSzPct val="120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rPr>
              <a:t>April 2015 - Kohli &amp; </a:t>
            </a:r>
            <a:r>
              <a:rPr kumimoji="0" lang="en-US" sz="2200" b="0" i="0" u="none" strike="noStrike" kern="1200" cap="none" spc="0" normalizeH="0" baseline="0" noProof="0" dirty="0" err="1" smtClean="0">
                <a:ln>
                  <a:noFill/>
                </a:ln>
                <a:solidFill>
                  <a:schemeClr val="tx1"/>
                </a:solidFill>
                <a:effectLst/>
                <a:uLnTx/>
                <a:uFillTx/>
                <a:latin typeface="+mn-lt"/>
              </a:rPr>
              <a:t>Kaliher</a:t>
            </a:r>
            <a:r>
              <a:rPr kumimoji="0" lang="en-US" sz="2200" b="0" i="0" u="none" strike="noStrike" kern="1200" cap="none" spc="0" normalizeH="0" baseline="0" noProof="0" dirty="0" smtClean="0">
                <a:ln>
                  <a:noFill/>
                </a:ln>
                <a:solidFill>
                  <a:schemeClr val="tx1"/>
                </a:solidFill>
                <a:effectLst/>
                <a:uLnTx/>
                <a:uFillTx/>
                <a:latin typeface="+mn-lt"/>
              </a:rPr>
              <a:t> Associates, Inc. completed a General Study of the area to determine the most cost effective method to address water quality violations.</a:t>
            </a:r>
          </a:p>
          <a:p>
            <a:pPr marR="0" lvl="0" algn="l" defTabSz="914400" rtl="0" eaLnBrk="1" fontAlgn="auto" latinLnBrk="0" hangingPunct="1">
              <a:lnSpc>
                <a:spcPts val="2400"/>
              </a:lnSpc>
              <a:spcBef>
                <a:spcPts val="0"/>
              </a:spcBef>
              <a:spcAft>
                <a:spcPts val="0"/>
              </a:spcAft>
              <a:buClr>
                <a:schemeClr val="accent3"/>
              </a:buClr>
              <a:buSzPct val="120000"/>
              <a:tabLst/>
              <a:defRPr/>
            </a:pP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rPr>
              <a:t>July 21, 2016 - Letter was sent to property owners updating project status. </a:t>
            </a: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0" indent="-273050" algn="l" defTabSz="914400" rtl="0" eaLnBrk="1" fontAlgn="auto" latinLnBrk="0" hangingPunct="1">
              <a:lnSpc>
                <a:spcPts val="2400"/>
              </a:lnSpc>
              <a:spcBef>
                <a:spcPts val="0"/>
              </a:spcBef>
              <a:spcAft>
                <a:spcPts val="0"/>
              </a:spcAft>
              <a:buClr>
                <a:schemeClr val="accent3"/>
              </a:buClr>
              <a:buSzPct val="120000"/>
              <a:tabLst/>
              <a:defRPr/>
            </a:pP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r>
              <a:rPr lang="en-US" sz="2200" dirty="0" smtClean="0">
                <a:latin typeface="+mn-lt"/>
              </a:rPr>
              <a:t>June 20, 2017 – A public informational meeting was held with property owners.</a:t>
            </a:r>
            <a:endParaRPr kumimoji="0" lang="en-US" sz="2200" b="0" i="0" u="none" strike="noStrike" kern="1200" cap="none" spc="0" normalizeH="0" baseline="0" noProof="0" dirty="0" smtClean="0">
              <a:ln>
                <a:noFill/>
              </a:ln>
              <a:solidFill>
                <a:schemeClr val="tx1"/>
              </a:solidFill>
              <a:effectLst/>
              <a:uLnTx/>
              <a:uFillTx/>
              <a:latin typeface="+mn-lt"/>
            </a:endParaRPr>
          </a:p>
          <a:p>
            <a:pPr marR="0" lvl="0" algn="l" defTabSz="914400" rtl="0" eaLnBrk="1" fontAlgn="auto" latinLnBrk="0" hangingPunct="1">
              <a:lnSpc>
                <a:spcPts val="2400"/>
              </a:lnSpc>
              <a:spcBef>
                <a:spcPts val="0"/>
              </a:spcBef>
              <a:spcAft>
                <a:spcPts val="0"/>
              </a:spcAft>
              <a:buClr>
                <a:schemeClr val="accent3"/>
              </a:buClr>
              <a:buSzPct val="120000"/>
              <a:tabLst/>
              <a:defRPr/>
            </a:pP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r>
              <a:rPr lang="en-US" sz="2200" dirty="0" smtClean="0">
                <a:latin typeface="+mn-lt"/>
              </a:rPr>
              <a:t>May 25, 2018 – Letter was sent to property owners updating project status and notification of income survey.</a:t>
            </a: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endParaRPr kumimoji="0" lang="en-US" sz="2200" b="0" i="0" u="none" strike="noStrike" kern="1200" cap="none" spc="0" normalizeH="0" baseline="0" noProof="0" dirty="0" smtClean="0">
              <a:ln>
                <a:noFill/>
              </a:ln>
              <a:solidFill>
                <a:schemeClr val="tx1"/>
              </a:solidFill>
              <a:effectLst/>
              <a:uLnTx/>
              <a:uFillTx/>
              <a:latin typeface="+mn-lt"/>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rPr>
              <a:t> May 30, 2019 -</a:t>
            </a:r>
            <a:r>
              <a:rPr kumimoji="0" lang="en-US" sz="2200" b="0" i="0" u="none" strike="noStrike" kern="1200" cap="none" spc="0" normalizeH="0" noProof="0" dirty="0" smtClean="0">
                <a:ln>
                  <a:noFill/>
                </a:ln>
                <a:solidFill>
                  <a:schemeClr val="tx1"/>
                </a:solidFill>
                <a:effectLst/>
                <a:uLnTx/>
                <a:uFillTx/>
                <a:latin typeface="+mn-lt"/>
              </a:rPr>
              <a:t> Letter of Conditions </a:t>
            </a:r>
            <a:r>
              <a:rPr kumimoji="0" lang="en-US" sz="2200" b="0" i="0" u="none" strike="noStrike" kern="1200" cap="none" spc="0" normalizeH="0" noProof="0" dirty="0" smtClean="0">
                <a:ln>
                  <a:noFill/>
                </a:ln>
                <a:solidFill>
                  <a:schemeClr val="tx1"/>
                </a:solidFill>
                <a:effectLst/>
                <a:uLnTx/>
                <a:uFillTx/>
                <a:latin typeface="+mn-lt"/>
              </a:rPr>
              <a:t>(LOC) was </a:t>
            </a:r>
            <a:r>
              <a:rPr kumimoji="0" lang="en-US" sz="2200" b="0" i="0" u="none" strike="noStrike" kern="1200" cap="none" spc="0" normalizeH="0" noProof="0" dirty="0" smtClean="0">
                <a:ln>
                  <a:noFill/>
                </a:ln>
                <a:solidFill>
                  <a:schemeClr val="tx1"/>
                </a:solidFill>
                <a:effectLst/>
                <a:uLnTx/>
                <a:uFillTx/>
                <a:latin typeface="+mn-lt"/>
              </a:rPr>
              <a:t>issued by USDA for award of a $1.3 mill grant and $1.2 mill loan.</a:t>
            </a:r>
            <a:endParaRPr kumimoji="0" lang="en-US" sz="2200" b="0" i="0" u="none" strike="noStrike" kern="1200" cap="none" spc="0" normalizeH="0" baseline="0" noProof="0" dirty="0" smtClean="0">
              <a:ln>
                <a:noFill/>
              </a:ln>
              <a:solidFill>
                <a:schemeClr val="tx1"/>
              </a:solidFill>
              <a:effectLst/>
              <a:uLnTx/>
              <a:uFillTx/>
              <a:latin typeface="+mn-lt"/>
            </a:endParaRPr>
          </a:p>
        </p:txBody>
      </p:sp>
      <p:sp>
        <p:nvSpPr>
          <p:cNvPr id="5" name="Title 2"/>
          <p:cNvSpPr txBox="1">
            <a:spLocks/>
          </p:cNvSpPr>
          <p:nvPr/>
        </p:nvSpPr>
        <p:spPr>
          <a:xfrm>
            <a:off x="457200" y="0"/>
            <a:ext cx="82296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odern No. 20" pitchFamily="18" charset="0"/>
                <a:ea typeface="+mj-ea"/>
                <a:cs typeface="+mj-cs"/>
              </a:rPr>
              <a:t>I.  </a:t>
            </a:r>
            <a:r>
              <a:rPr kumimoji="0" lang="en-US" sz="3600" b="0" i="0" u="sng" strike="noStrike" kern="1200" cap="none" spc="0" normalizeH="0" baseline="0" noProof="0" dirty="0" smtClean="0">
                <a:ln>
                  <a:noFill/>
                </a:ln>
                <a:solidFill>
                  <a:schemeClr val="tx2"/>
                </a:solidFill>
                <a:effectLst/>
                <a:uLnTx/>
                <a:uFillTx/>
                <a:latin typeface="Modern No. 20" pitchFamily="18" charset="0"/>
                <a:ea typeface="+mj-ea"/>
                <a:cs typeface="+mj-cs"/>
              </a:rPr>
              <a:t>History of Project </a:t>
            </a:r>
            <a:endParaRPr kumimoji="0" lang="en-US" sz="3600" b="0"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20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xfrm>
            <a:off x="85344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42F4F3C0-19B0-4814-BD83-3AAD4C7741B5}" type="slidenum">
              <a:rPr lang="en-US"/>
              <a:pPr fontAlgn="base">
                <a:spcBef>
                  <a:spcPct val="0"/>
                </a:spcBef>
                <a:spcAft>
                  <a:spcPct val="0"/>
                </a:spcAft>
                <a:defRPr/>
              </a:pPr>
              <a:t>5</a:t>
            </a:fld>
            <a:endParaRPr lang="en-US"/>
          </a:p>
        </p:txBody>
      </p:sp>
      <p:sp>
        <p:nvSpPr>
          <p:cNvPr id="7" name="Title 2"/>
          <p:cNvSpPr txBox="1">
            <a:spLocks/>
          </p:cNvSpPr>
          <p:nvPr/>
        </p:nvSpPr>
        <p:spPr>
          <a:xfrm>
            <a:off x="457200" y="0"/>
            <a:ext cx="82296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odern No. 20" pitchFamily="18" charset="0"/>
                <a:ea typeface="+mj-ea"/>
                <a:cs typeface="+mj-cs"/>
              </a:rPr>
              <a:t>II.  </a:t>
            </a:r>
            <a:r>
              <a:rPr kumimoji="0" lang="en-US" sz="3600" b="0" i="0" u="sng" strike="noStrike" kern="1200" cap="none" spc="0" normalizeH="0" baseline="0" noProof="0" dirty="0" smtClean="0">
                <a:ln>
                  <a:noFill/>
                </a:ln>
                <a:solidFill>
                  <a:schemeClr val="tx2"/>
                </a:solidFill>
                <a:effectLst/>
                <a:uLnTx/>
                <a:uFillTx/>
                <a:latin typeface="Modern No. 20" pitchFamily="18" charset="0"/>
                <a:ea typeface="+mj-ea"/>
                <a:cs typeface="+mj-cs"/>
              </a:rPr>
              <a:t>Project Layout</a:t>
            </a:r>
            <a:endParaRPr kumimoji="0" lang="en-US" sz="3600" b="0"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587335264"/>
              </p:ext>
            </p:extLst>
          </p:nvPr>
        </p:nvGraphicFramePr>
        <p:xfrm>
          <a:off x="-685800" y="685800"/>
          <a:ext cx="9944100" cy="6477000"/>
        </p:xfrm>
        <a:graphic>
          <a:graphicData uri="http://schemas.openxmlformats.org/presentationml/2006/ole">
            <p:oleObj spid="_x0000_s1063" name="Acrobat Document" r:id="rId4" imgW="22032000" imgH="14256000" progId="AcroExch.Document.7">
              <p:embed/>
            </p:oleObj>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53F408-0127-4F7E-9852-A12DC98449CE}" type="slidenum">
              <a:rPr lang="en-US" smtClean="0"/>
              <a:pPr>
                <a:defRPr/>
              </a:pPr>
              <a:t>6</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xmlns="" val="2698028882"/>
              </p:ext>
            </p:extLst>
          </p:nvPr>
        </p:nvGraphicFramePr>
        <p:xfrm>
          <a:off x="1981200" y="781050"/>
          <a:ext cx="5438055" cy="7036136"/>
        </p:xfrm>
        <a:graphic>
          <a:graphicData uri="http://schemas.openxmlformats.org/presentationml/2006/ole">
            <p:oleObj spid="_x0000_s2087" name="Acrobat Document" r:id="rId3" imgW="5508000" imgH="7128000" progId="AcroExch.Document.7">
              <p:embed/>
            </p:oleObj>
          </a:graphicData>
        </a:graphic>
      </p:graphicFrame>
      <p:sp>
        <p:nvSpPr>
          <p:cNvPr id="6" name="Title 5"/>
          <p:cNvSpPr>
            <a:spLocks noGrp="1"/>
          </p:cNvSpPr>
          <p:nvPr>
            <p:ph type="title"/>
          </p:nvPr>
        </p:nvSpPr>
        <p:spPr>
          <a:xfrm>
            <a:off x="304800" y="76200"/>
            <a:ext cx="8305800" cy="685800"/>
          </a:xfrm>
        </p:spPr>
        <p:txBody>
          <a:bodyPr anchor="ctr">
            <a:normAutofit fontScale="90000"/>
          </a:bodyPr>
          <a:lstStyle/>
          <a:p>
            <a:r>
              <a:rPr lang="en-US" sz="4000" dirty="0">
                <a:latin typeface="Modern No. 20" pitchFamily="18" charset="0"/>
              </a:rPr>
              <a:t>II.</a:t>
            </a:r>
            <a:r>
              <a:rPr lang="en-US" sz="5400" dirty="0">
                <a:latin typeface="Modern No. 20" pitchFamily="18" charset="0"/>
              </a:rPr>
              <a:t>  </a:t>
            </a:r>
            <a:r>
              <a:rPr lang="en-US" sz="4000" u="sng" dirty="0">
                <a:latin typeface="Modern No. 20" pitchFamily="18" charset="0"/>
              </a:rPr>
              <a:t>Project</a:t>
            </a:r>
            <a:r>
              <a:rPr lang="en-US" sz="5400" u="sng" dirty="0">
                <a:latin typeface="Modern No. 20" pitchFamily="18" charset="0"/>
              </a:rPr>
              <a:t> </a:t>
            </a:r>
            <a:r>
              <a:rPr lang="en-US" sz="4000" u="sng" dirty="0" smtClean="0">
                <a:latin typeface="Modern No. 20" pitchFamily="18" charset="0"/>
              </a:rPr>
              <a:t>Layout</a:t>
            </a:r>
            <a:endParaRPr lang="en-US" sz="4000" dirty="0"/>
          </a:p>
        </p:txBody>
      </p:sp>
    </p:spTree>
    <p:extLst>
      <p:ext uri="{BB962C8B-B14F-4D97-AF65-F5344CB8AC3E}">
        <p14:creationId xmlns:p14="http://schemas.microsoft.com/office/powerpoint/2010/main" xmlns="" val="1981678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7</a:t>
            </a:fld>
            <a:endParaRPr lang="en-US"/>
          </a:p>
        </p:txBody>
      </p:sp>
      <p:sp>
        <p:nvSpPr>
          <p:cNvPr id="3" name="TextBox 2"/>
          <p:cNvSpPr txBox="1"/>
          <p:nvPr/>
        </p:nvSpPr>
        <p:spPr>
          <a:xfrm>
            <a:off x="685800" y="914400"/>
            <a:ext cx="8458200" cy="3231654"/>
          </a:xfrm>
          <a:prstGeom prst="rect">
            <a:avLst/>
          </a:prstGeom>
          <a:noFill/>
        </p:spPr>
        <p:txBody>
          <a:bodyPr wrap="square" rtlCol="0">
            <a:spAutoFit/>
          </a:bodyPr>
          <a:lstStyle/>
          <a:p>
            <a:pPr algn="l"/>
            <a:r>
              <a:rPr lang="en-US" sz="2400" b="1" dirty="0" smtClean="0">
                <a:latin typeface="Times New Roman" pitchFamily="18" charset="0"/>
                <a:cs typeface="Times New Roman" pitchFamily="18" charset="0"/>
              </a:rPr>
              <a:t>Funding Assistance:</a:t>
            </a:r>
          </a:p>
          <a:p>
            <a:pPr algn="l"/>
            <a:r>
              <a:rPr lang="en-US" sz="2400" dirty="0" smtClean="0">
                <a:latin typeface="Times New Roman" pitchFamily="18" charset="0"/>
                <a:cs typeface="Times New Roman" pitchFamily="18" charset="0"/>
              </a:rPr>
              <a:t>Funding has been established from the following agencies:</a:t>
            </a:r>
          </a:p>
          <a:p>
            <a:pPr algn="l"/>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225425" indent="-225425" algn="l">
              <a:buFont typeface="Wingdings" pitchFamily="2" charset="2"/>
              <a:buChar char="v"/>
            </a:pPr>
            <a:r>
              <a:rPr lang="en-US" dirty="0" smtClean="0"/>
              <a:t> </a:t>
            </a:r>
            <a:r>
              <a:rPr lang="en-US" sz="2400" dirty="0" smtClean="0">
                <a:latin typeface="Times New Roman" panose="02020603050405020304" pitchFamily="18" charset="0"/>
                <a:cs typeface="Times New Roman" panose="02020603050405020304" pitchFamily="18" charset="0"/>
              </a:rPr>
              <a:t>A $1.3 mill grant and $1.2 mill loan has been tentatively </a:t>
            </a:r>
            <a:r>
              <a:rPr lang="en-US" sz="2400" dirty="0" smtClean="0">
                <a:latin typeface="Times New Roman" panose="02020603050405020304" pitchFamily="18" charset="0"/>
                <a:cs typeface="Times New Roman" panose="02020603050405020304" pitchFamily="18" charset="0"/>
              </a:rPr>
              <a:t>secured     from </a:t>
            </a:r>
            <a:r>
              <a:rPr lang="en-US" sz="2400" dirty="0" smtClean="0">
                <a:latin typeface="Times New Roman" panose="02020603050405020304" pitchFamily="18" charset="0"/>
                <a:cs typeface="Times New Roman" panose="02020603050405020304" pitchFamily="18" charset="0"/>
              </a:rPr>
              <a:t>United States Department of Agriculture.</a:t>
            </a:r>
            <a:endParaRPr lang="en-US" dirty="0" smtClean="0"/>
          </a:p>
          <a:p>
            <a:pPr algn="l"/>
            <a:endParaRPr lang="en-US" sz="2800" dirty="0" smtClean="0"/>
          </a:p>
          <a:p>
            <a:pPr algn="l"/>
            <a:endParaRPr lang="en-US" sz="2800" dirty="0" smtClean="0"/>
          </a:p>
          <a:p>
            <a:pPr algn="l"/>
            <a:endParaRPr lang="en-US" sz="2800" dirty="0"/>
          </a:p>
        </p:txBody>
      </p:sp>
      <p:pic>
        <p:nvPicPr>
          <p:cNvPr id="5" name="Picture 4" descr="http://www.development.ohio.gov/images/dsa_logo.png">
            <a:hlinkClick r:id="rId3"/>
          </p:cNvPr>
          <p:cNvPicPr>
            <a:picLocks noChangeAspect="1" noChangeArrowheads="1"/>
          </p:cNvPicPr>
          <p:nvPr/>
        </p:nvPicPr>
        <p:blipFill>
          <a:blip r:embed="rId4" cstate="print"/>
          <a:srcRect/>
          <a:stretch>
            <a:fillRect/>
          </a:stretch>
        </p:blipFill>
        <p:spPr bwMode="auto">
          <a:xfrm>
            <a:off x="4732020" y="4191000"/>
            <a:ext cx="2438400" cy="474589"/>
          </a:xfrm>
          <a:prstGeom prst="rect">
            <a:avLst/>
          </a:prstGeom>
          <a:noFill/>
        </p:spPr>
      </p:pic>
      <p:sp>
        <p:nvSpPr>
          <p:cNvPr id="10" name="Title 1"/>
          <p:cNvSpPr txBox="1">
            <a:spLocks/>
          </p:cNvSpPr>
          <p:nvPr/>
        </p:nvSpPr>
        <p:spPr>
          <a:xfrm>
            <a:off x="228600" y="228600"/>
            <a:ext cx="8915400" cy="715962"/>
          </a:xfrm>
          <a:prstGeom prst="rect">
            <a:avLst/>
          </a:prstGeom>
        </p:spPr>
        <p:txBody>
          <a:bodyPr>
            <a:noAutofit/>
          </a:bodyPr>
          <a:lstStyle/>
          <a:p>
            <a:pPr fontAlgn="auto">
              <a:spcAft>
                <a:spcPts val="0"/>
              </a:spcAft>
              <a:defRPr/>
            </a:pPr>
            <a:r>
              <a:rPr lang="en-US" sz="3200" b="1" dirty="0" smtClean="0">
                <a:latin typeface="Modern No. 20" pitchFamily="18" charset="0"/>
              </a:rPr>
              <a:t>III</a:t>
            </a:r>
            <a:r>
              <a:rPr lang="en-US" sz="3200" b="1" dirty="0">
                <a:latin typeface="Modern No. 20" pitchFamily="18" charset="0"/>
              </a:rPr>
              <a:t>.  </a:t>
            </a:r>
            <a:r>
              <a:rPr lang="en-US" sz="3200" b="1" u="sng" dirty="0">
                <a:latin typeface="Modern No. 20" pitchFamily="18" charset="0"/>
              </a:rPr>
              <a:t>Project Cost, Funding Assistance and Financing</a:t>
            </a:r>
          </a:p>
        </p:txBody>
      </p:sp>
      <p:pic>
        <p:nvPicPr>
          <p:cNvPr id="11" name="Picture 2" descr="USDA Rural DevelopmentMainMasthead"/>
          <p:cNvPicPr>
            <a:picLocks noChangeAspect="1" noChangeArrowheads="1"/>
          </p:cNvPicPr>
          <p:nvPr/>
        </p:nvPicPr>
        <p:blipFill>
          <a:blip r:embed="rId5" cstate="print"/>
          <a:srcRect/>
          <a:stretch>
            <a:fillRect/>
          </a:stretch>
        </p:blipFill>
        <p:spPr bwMode="auto">
          <a:xfrm>
            <a:off x="1524000" y="2866275"/>
            <a:ext cx="4483608" cy="741306"/>
          </a:xfrm>
          <a:prstGeom prst="rect">
            <a:avLst/>
          </a:prstGeom>
          <a:noFill/>
        </p:spPr>
      </p:pic>
      <p:sp>
        <p:nvSpPr>
          <p:cNvPr id="12" name="TextBox 11"/>
          <p:cNvSpPr txBox="1"/>
          <p:nvPr/>
        </p:nvSpPr>
        <p:spPr>
          <a:xfrm>
            <a:off x="685800" y="3810000"/>
            <a:ext cx="8183880" cy="1938992"/>
          </a:xfrm>
          <a:prstGeom prst="rect">
            <a:avLst/>
          </a:prstGeom>
          <a:noFill/>
        </p:spPr>
        <p:txBody>
          <a:bodyPr wrap="square" rtlCol="0">
            <a:spAutoFit/>
          </a:bodyPr>
          <a:lstStyle/>
          <a:p>
            <a:pPr marL="284163" indent="-284163">
              <a:buSzPct val="75000"/>
              <a:buFont typeface="Wingdings" pitchFamily="2" charset="2"/>
              <a:buChar char="v"/>
            </a:pPr>
            <a:r>
              <a:rPr lang="en-US" sz="2400" dirty="0" smtClean="0">
                <a:latin typeface="Times New Roman" panose="02020603050405020304" pitchFamily="18" charset="0"/>
                <a:cs typeface="Times New Roman" panose="02020603050405020304" pitchFamily="18" charset="0"/>
              </a:rPr>
              <a:t>An application will be submitted to the Ohio Development Services Agency Community </a:t>
            </a:r>
          </a:p>
          <a:p>
            <a:pPr marL="284163" indent="-284163"/>
            <a:r>
              <a:rPr lang="en-US" sz="2400" dirty="0" smtClean="0">
                <a:latin typeface="Times New Roman" panose="02020603050405020304" pitchFamily="18" charset="0"/>
                <a:cs typeface="Times New Roman" panose="02020603050405020304" pitchFamily="18" charset="0"/>
              </a:rPr>
              <a:t>	Development </a:t>
            </a:r>
            <a:r>
              <a:rPr lang="en-US" sz="2400" dirty="0" smtClean="0">
                <a:latin typeface="Times New Roman" panose="02020603050405020304" pitchFamily="18" charset="0"/>
                <a:cs typeface="Times New Roman" panose="02020603050405020304" pitchFamily="18" charset="0"/>
              </a:rPr>
              <a:t>Block Grant (CDBG) program once a Permit to Install (PTI) has been secured from the Ohio Environmental Agency. There is potential for an additional $750,000 grant.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57800" y="6096000"/>
            <a:ext cx="1413559" cy="465369"/>
          </a:xfrm>
          <a:prstGeom prst="rect">
            <a:avLst/>
          </a:prstGeom>
        </p:spPr>
      </p:pic>
      <p:sp>
        <p:nvSpPr>
          <p:cNvPr id="6" name="TextBox 5"/>
          <p:cNvSpPr txBox="1"/>
          <p:nvPr/>
        </p:nvSpPr>
        <p:spPr>
          <a:xfrm>
            <a:off x="685800" y="5657671"/>
            <a:ext cx="8183880" cy="1200329"/>
          </a:xfrm>
          <a:prstGeom prst="rect">
            <a:avLst/>
          </a:prstGeom>
          <a:noFill/>
        </p:spPr>
        <p:txBody>
          <a:bodyPr wrap="square" rtlCol="0">
            <a:spAutoFit/>
          </a:bodyPr>
          <a:lstStyle/>
          <a:p>
            <a:pPr marL="284163" indent="-284163">
              <a:buSzPct val="75000"/>
              <a:buFont typeface="Wingdings" pitchFamily="2" charset="2"/>
              <a:buChar char="v"/>
            </a:pPr>
            <a:r>
              <a:rPr lang="en-US" sz="2400" dirty="0" smtClean="0">
                <a:latin typeface="Times New Roman" panose="02020603050405020304" pitchFamily="18" charset="0"/>
                <a:cs typeface="Times New Roman" panose="02020603050405020304" pitchFamily="18" charset="0"/>
              </a:rPr>
              <a:t>An application will be submitted to the Oho Water Development Authority (OWDA) </a:t>
            </a:r>
            <a:r>
              <a:rPr lang="en-US" sz="2400" dirty="0" smtClean="0">
                <a:latin typeface="Times New Roman" panose="02020603050405020304" pitchFamily="18" charset="0"/>
                <a:cs typeface="Times New Roman" panose="02020603050405020304" pitchFamily="18" charset="0"/>
              </a:rPr>
              <a:t>                    for a $250,000 </a:t>
            </a:r>
            <a:r>
              <a:rPr lang="en-US" sz="2400" dirty="0" smtClean="0">
                <a:latin typeface="Times New Roman" panose="02020603050405020304" pitchFamily="18" charset="0"/>
                <a:cs typeface="Times New Roman" panose="02020603050405020304" pitchFamily="18" charset="0"/>
              </a:rPr>
              <a:t>grant once bids are submitted.</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15962"/>
          </a:xfrm>
        </p:spPr>
        <p:txBody>
          <a:bodyPr anchor="ctr">
            <a:noAutofit/>
          </a:bodyPr>
          <a:lstStyle/>
          <a:p>
            <a:pPr eaLnBrk="1" fontAlgn="auto" hangingPunct="1">
              <a:spcAft>
                <a:spcPts val="0"/>
              </a:spcAft>
              <a:defRPr/>
            </a:pPr>
            <a:r>
              <a:rPr lang="en-US" sz="3200" b="1" dirty="0" smtClean="0">
                <a:latin typeface="Modern No. 20" pitchFamily="18" charset="0"/>
              </a:rPr>
              <a:t>III</a:t>
            </a:r>
            <a:r>
              <a:rPr sz="3200" b="1" dirty="0" smtClean="0">
                <a:latin typeface="Modern No. 20" pitchFamily="18" charset="0"/>
              </a:rPr>
              <a:t>.  </a:t>
            </a:r>
            <a:r>
              <a:rPr lang="en-US" sz="3200" b="1" u="sng" dirty="0" smtClean="0">
                <a:latin typeface="Modern No. 20" pitchFamily="18" charset="0"/>
              </a:rPr>
              <a:t>Project Cost, Funding Assistance </a:t>
            </a:r>
            <a:r>
              <a:rPr sz="3200" b="1" u="sng" dirty="0" smtClean="0">
                <a:latin typeface="Modern No. 20" pitchFamily="18" charset="0"/>
              </a:rPr>
              <a:t>and Financing</a:t>
            </a:r>
            <a:endParaRPr sz="3200" b="1" u="sng" dirty="0">
              <a:latin typeface="Modern No. 20" pitchFamily="18" charset="0"/>
            </a:endParaRPr>
          </a:p>
        </p:txBody>
      </p:sp>
      <p:sp>
        <p:nvSpPr>
          <p:cNvPr id="15387" name="Slide Number Placeholder 5"/>
          <p:cNvSpPr>
            <a:spLocks noGrp="1"/>
          </p:cNvSpPr>
          <p:nvPr>
            <p:ph type="sldNum" sz="quarter" idx="12"/>
          </p:nvPr>
        </p:nvSpPr>
        <p:spPr bwMode="auto">
          <a:xfrm>
            <a:off x="84582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B5A0AF18-0E48-459C-9E7F-5AD5BFA83744}" type="slidenum">
              <a:rPr lang="en-US"/>
              <a:pPr fontAlgn="base">
                <a:spcBef>
                  <a:spcPct val="0"/>
                </a:spcBef>
                <a:spcAft>
                  <a:spcPct val="0"/>
                </a:spcAft>
                <a:defRPr/>
              </a:pPr>
              <a:t>8</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550258734"/>
              </p:ext>
            </p:extLst>
          </p:nvPr>
        </p:nvGraphicFramePr>
        <p:xfrm>
          <a:off x="1981200" y="868360"/>
          <a:ext cx="5867400" cy="5608640"/>
        </p:xfrm>
        <a:graphic>
          <a:graphicData uri="http://schemas.openxmlformats.org/drawingml/2006/table">
            <a:tbl>
              <a:tblPr>
                <a:tableStyleId>{5C22544A-7EE6-4342-B048-85BDC9FD1C3A}</a:tableStyleId>
              </a:tblPr>
              <a:tblGrid>
                <a:gridCol w="4179942">
                  <a:extLst>
                    <a:ext uri="{9D8B030D-6E8A-4147-A177-3AD203B41FA5}">
                      <a16:colId xmlns="" xmlns:a16="http://schemas.microsoft.com/office/drawing/2014/main" val="3537144346"/>
                    </a:ext>
                  </a:extLst>
                </a:gridCol>
                <a:gridCol w="1687458">
                  <a:extLst>
                    <a:ext uri="{9D8B030D-6E8A-4147-A177-3AD203B41FA5}">
                      <a16:colId xmlns="" xmlns:a16="http://schemas.microsoft.com/office/drawing/2014/main" val="2619000987"/>
                    </a:ext>
                  </a:extLst>
                </a:gridCol>
              </a:tblGrid>
              <a:tr h="352306">
                <a:tc gridSpan="2">
                  <a:txBody>
                    <a:bodyPr/>
                    <a:lstStyle/>
                    <a:p>
                      <a:pPr algn="ctr" fontAlgn="ctr"/>
                      <a:r>
                        <a:rPr lang="en-US" sz="1200" b="1" u="none" strike="noStrike" dirty="0">
                          <a:effectLst/>
                        </a:rPr>
                        <a:t>GOMER SEWER IMPROVEMENT</a:t>
                      </a:r>
                      <a:endParaRPr lang="en-US"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245622516"/>
                  </a:ext>
                </a:extLst>
              </a:tr>
              <a:tr h="365748">
                <a:tc gridSpan="2">
                  <a:txBody>
                    <a:bodyPr/>
                    <a:lstStyle/>
                    <a:p>
                      <a:pPr algn="ctr" fontAlgn="ctr"/>
                      <a:r>
                        <a:rPr lang="en-US" sz="1200" b="1" u="none" strike="noStrike" dirty="0">
                          <a:effectLst/>
                        </a:rPr>
                        <a:t> USE AND SOURCE</a:t>
                      </a:r>
                      <a:endParaRPr lang="en-US"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1043229363"/>
                  </a:ext>
                </a:extLst>
              </a:tr>
              <a:tr h="223585">
                <a:tc gridSpan="2">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3275074778"/>
                  </a:ext>
                </a:extLst>
              </a:tr>
              <a:tr h="304982">
                <a:tc>
                  <a:txBody>
                    <a:bodyPr/>
                    <a:lstStyle/>
                    <a:p>
                      <a:pPr algn="l" fontAlgn="ctr"/>
                      <a:r>
                        <a:rPr lang="en-US" sz="1200" b="1" u="sng" strike="noStrike" dirty="0">
                          <a:effectLst/>
                        </a:rPr>
                        <a:t>USE</a:t>
                      </a:r>
                      <a:endParaRPr lang="en-US" sz="12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30143706"/>
                  </a:ext>
                </a:extLst>
              </a:tr>
              <a:tr h="272237">
                <a:tc>
                  <a:txBody>
                    <a:bodyPr/>
                    <a:lstStyle/>
                    <a:p>
                      <a:pPr algn="l" fontAlgn="ctr"/>
                      <a:r>
                        <a:rPr lang="en-US" sz="1200" u="none" strike="noStrike" dirty="0">
                          <a:effectLst/>
                        </a:rPr>
                        <a:t>Construction</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$ 2,816,430.00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059167663"/>
                  </a:ext>
                </a:extLst>
              </a:tr>
              <a:tr h="268047">
                <a:tc>
                  <a:txBody>
                    <a:bodyPr/>
                    <a:lstStyle/>
                    <a:p>
                      <a:pPr algn="l" fontAlgn="ctr"/>
                      <a:r>
                        <a:rPr lang="en-US" sz="1200" u="none" strike="noStrike">
                          <a:effectLst/>
                        </a:rPr>
                        <a:t>Engineering</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284,600.00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662116085"/>
                  </a:ext>
                </a:extLst>
              </a:tr>
              <a:tr h="268352">
                <a:tc>
                  <a:txBody>
                    <a:bodyPr/>
                    <a:lstStyle/>
                    <a:p>
                      <a:pPr algn="l" fontAlgn="ctr"/>
                      <a:r>
                        <a:rPr lang="en-US" sz="1200" u="none" strike="noStrike">
                          <a:effectLst/>
                        </a:rPr>
                        <a:t>Land Acquisition</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20,000.00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40050462"/>
                  </a:ext>
                </a:extLst>
              </a:tr>
              <a:tr h="310268">
                <a:tc>
                  <a:txBody>
                    <a:bodyPr/>
                    <a:lstStyle/>
                    <a:p>
                      <a:pPr algn="l" fontAlgn="ctr"/>
                      <a:r>
                        <a:rPr lang="en-US" sz="1200" u="none" strike="noStrike" dirty="0">
                          <a:effectLst/>
                        </a:rPr>
                        <a:t>Resident Project Representative</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60,000.00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900009097"/>
                  </a:ext>
                </a:extLst>
              </a:tr>
              <a:tr h="305774">
                <a:tc>
                  <a:txBody>
                    <a:bodyPr/>
                    <a:lstStyle/>
                    <a:p>
                      <a:pPr algn="l" fontAlgn="ctr"/>
                      <a:r>
                        <a:rPr lang="en-US" sz="1200" u="none" strike="noStrike">
                          <a:effectLst/>
                        </a:rPr>
                        <a:t>Administrative</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50,000.00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340638451"/>
                  </a:ext>
                </a:extLst>
              </a:tr>
              <a:tr h="285581">
                <a:tc>
                  <a:txBody>
                    <a:bodyPr/>
                    <a:lstStyle/>
                    <a:p>
                      <a:pPr algn="l" fontAlgn="ctr"/>
                      <a:r>
                        <a:rPr lang="en-US" sz="1200" u="none" strike="noStrike" dirty="0">
                          <a:effectLst/>
                        </a:rPr>
                        <a:t>Miscellaneous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40,000.00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0651839"/>
                  </a:ext>
                </a:extLst>
              </a:tr>
              <a:tr h="296787">
                <a:tc>
                  <a:txBody>
                    <a:bodyPr/>
                    <a:lstStyle/>
                    <a:p>
                      <a:pPr algn="l" fontAlgn="ctr"/>
                      <a:r>
                        <a:rPr lang="en-US" sz="1200" u="none" strike="noStrike" dirty="0">
                          <a:effectLst/>
                        </a:rPr>
                        <a:t>Contingency</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281,643.00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762314967"/>
                  </a:ext>
                </a:extLst>
              </a:tr>
              <a:tr h="262444">
                <a:tc>
                  <a:txBody>
                    <a:bodyPr/>
                    <a:lstStyle/>
                    <a:p>
                      <a:pPr algn="l" fontAlgn="ctr"/>
                      <a:r>
                        <a:rPr lang="en-US" sz="1200" u="none" strike="noStrike">
                          <a:effectLst/>
                        </a:rPr>
                        <a:t>TOTAL</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$ 3,552,673.00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86751142"/>
                  </a:ext>
                </a:extLst>
              </a:tr>
              <a:tr h="223585">
                <a:tc gridSpan="2">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148348803"/>
                  </a:ext>
                </a:extLst>
              </a:tr>
              <a:tr h="255755">
                <a:tc>
                  <a:txBody>
                    <a:bodyPr/>
                    <a:lstStyle/>
                    <a:p>
                      <a:pPr algn="l" fontAlgn="ctr"/>
                      <a:r>
                        <a:rPr lang="en-US" sz="1200" b="1" u="sng" strike="noStrike" dirty="0">
                          <a:effectLst/>
                        </a:rPr>
                        <a:t>SOURCE</a:t>
                      </a:r>
                      <a:endParaRPr lang="en-US" sz="1200" b="1" i="0" u="sng" strike="noStrike" dirty="0">
                        <a:solidFill>
                          <a:srgbClr val="000000"/>
                        </a:solidFill>
                        <a:effectLst/>
                        <a:latin typeface="Calibri" panose="020F0502020204030204" pitchFamily="34" charset="0"/>
                      </a:endParaRPr>
                    </a:p>
                  </a:txBody>
                  <a:tcPr marL="9525" marR="9525" marT="9525" marB="0" anchor="ctr"/>
                </a:tc>
                <a:tc>
                  <a:txBody>
                    <a:bodyPr/>
                    <a:lstStyle/>
                    <a:p>
                      <a:pPr algn="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225400647"/>
                  </a:ext>
                </a:extLst>
              </a:tr>
              <a:tr h="310417">
                <a:tc>
                  <a:txBody>
                    <a:bodyPr/>
                    <a:lstStyle/>
                    <a:p>
                      <a:pPr algn="l" fontAlgn="ctr"/>
                      <a:r>
                        <a:rPr lang="en-US" sz="1200" u="none" strike="noStrike" dirty="0">
                          <a:effectLst/>
                        </a:rPr>
                        <a:t>USDA Grant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smtClean="0">
                          <a:effectLst/>
                          <a:latin typeface="Times New Roman" panose="02020603050405020304" pitchFamily="18" charset="0"/>
                          <a:cs typeface="Times New Roman" panose="02020603050405020304" pitchFamily="18" charset="0"/>
                        </a:rPr>
                        <a:t>$ 1,300,000.00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04007054"/>
                  </a:ext>
                </a:extLst>
              </a:tr>
              <a:tr h="260860">
                <a:tc>
                  <a:txBody>
                    <a:bodyPr/>
                    <a:lstStyle/>
                    <a:p>
                      <a:pPr algn="l" fontAlgn="ctr"/>
                      <a:r>
                        <a:rPr lang="en-US" sz="1200" u="none" strike="noStrike" dirty="0">
                          <a:effectLst/>
                        </a:rPr>
                        <a:t>USDA Loan-Property Owner Debt Service</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a:t>
                      </a:r>
                      <a:r>
                        <a:rPr lang="en-US" sz="1200" u="none" strike="noStrike" dirty="0" smtClean="0">
                          <a:effectLst/>
                          <a:latin typeface="Times New Roman" panose="02020603050405020304" pitchFamily="18" charset="0"/>
                          <a:cs typeface="Times New Roman" panose="02020603050405020304" pitchFamily="18" charset="0"/>
                        </a:rPr>
                        <a:t>1,200,000.00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82665010"/>
                  </a:ext>
                </a:extLst>
              </a:tr>
              <a:tr h="260860">
                <a:tc>
                  <a:txBody>
                    <a:bodyPr/>
                    <a:lstStyle/>
                    <a:p>
                      <a:pPr algn="l" fontAlgn="ctr"/>
                      <a:r>
                        <a:rPr lang="en-US" sz="1200" u="none" strike="noStrike" dirty="0">
                          <a:effectLst/>
                        </a:rPr>
                        <a:t>CDBG</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   </a:t>
                      </a:r>
                      <a:r>
                        <a:rPr lang="en-US" sz="1200" u="none" strike="noStrike" dirty="0" smtClean="0">
                          <a:effectLst/>
                          <a:latin typeface="Times New Roman" panose="02020603050405020304" pitchFamily="18" charset="0"/>
                          <a:cs typeface="Times New Roman" panose="02020603050405020304" pitchFamily="18" charset="0"/>
                        </a:rPr>
                        <a:t>750,000.00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00542117"/>
                  </a:ext>
                </a:extLst>
              </a:tr>
              <a:tr h="233847">
                <a:tc>
                  <a:txBody>
                    <a:bodyPr/>
                    <a:lstStyle/>
                    <a:p>
                      <a:pPr algn="l" fontAlgn="ctr"/>
                      <a:r>
                        <a:rPr lang="en-US" sz="1200" u="none" strike="noStrike" dirty="0">
                          <a:effectLst/>
                        </a:rPr>
                        <a:t>OWDA Grant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indent="0" algn="r" fontAlgn="b"/>
                      <a:r>
                        <a:rPr lang="en-US" sz="1200" u="none" strike="noStrike" dirty="0" smtClean="0">
                          <a:effectLst/>
                          <a:latin typeface="Times New Roman" panose="02020603050405020304" pitchFamily="18" charset="0"/>
                          <a:cs typeface="Times New Roman" panose="02020603050405020304" pitchFamily="18" charset="0"/>
                        </a:rPr>
                        <a:t>$   </a:t>
                      </a:r>
                      <a:r>
                        <a:rPr lang="en-US" sz="1200" u="none" strike="noStrike" dirty="0">
                          <a:effectLst/>
                          <a:latin typeface="Times New Roman" panose="02020603050405020304" pitchFamily="18" charset="0"/>
                          <a:cs typeface="Times New Roman" panose="02020603050405020304" pitchFamily="18" charset="0"/>
                        </a:rPr>
                        <a:t>250,000.00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42459962"/>
                  </a:ext>
                </a:extLst>
              </a:tr>
              <a:tr h="287872">
                <a:tc>
                  <a:txBody>
                    <a:bodyPr/>
                    <a:lstStyle/>
                    <a:p>
                      <a:pPr algn="l" fontAlgn="ctr"/>
                      <a:r>
                        <a:rPr lang="en-US" sz="1200" b="0" i="0" u="none" strike="noStrike" dirty="0" smtClean="0">
                          <a:solidFill>
                            <a:srgbClr val="000000"/>
                          </a:solidFill>
                          <a:effectLst/>
                          <a:latin typeface="+mn-lt"/>
                          <a:cs typeface="Times New Roman" panose="02020603050405020304" pitchFamily="18" charset="0"/>
                        </a:rPr>
                        <a:t>Sanitary Engineering Dept.</a:t>
                      </a:r>
                      <a:endParaRPr lang="en-US" sz="1200" b="0" i="0" u="none" strike="noStrike" dirty="0">
                        <a:solidFill>
                          <a:srgbClr val="000000"/>
                        </a:solidFill>
                        <a:effectLst/>
                        <a:latin typeface="+mn-lt"/>
                        <a:cs typeface="Times New Roman" panose="02020603050405020304" pitchFamily="18" charset="0"/>
                      </a:endParaRPr>
                    </a:p>
                  </a:txBody>
                  <a:tcPr marL="9525" marR="9525" marT="9525" marB="0" anchor="ctr">
                    <a:lnB w="19050" cap="flat" cmpd="sng" algn="ctr">
                      <a:solidFill>
                        <a:schemeClr val="tx1"/>
                      </a:solidFill>
                      <a:prstDash val="solid"/>
                      <a:round/>
                      <a:headEnd type="none" w="med" len="med"/>
                      <a:tailEnd type="none" w="med" len="med"/>
                    </a:lnB>
                    <a:solidFill>
                      <a:schemeClr val="accent1">
                        <a:tint val="20000"/>
                      </a:schemeClr>
                    </a:solidFill>
                  </a:tcPr>
                </a:tc>
                <a:tc>
                  <a:txBody>
                    <a:bodyPr/>
                    <a:lstStyle/>
                    <a:p>
                      <a:pPr marL="0" indent="0" algn="r" defTabSz="512763" fontAlgn="b">
                        <a:tabLst>
                          <a:tab pos="512763" algn="l"/>
                        </a:tabLst>
                      </a:pPr>
                      <a:r>
                        <a:rPr lang="en-US" sz="1200" u="none" strike="noStrike" dirty="0" smtClean="0">
                          <a:effectLst/>
                          <a:latin typeface="Times New Roman" panose="02020603050405020304" pitchFamily="18" charset="0"/>
                          <a:cs typeface="Times New Roman" panose="02020603050405020304" pitchFamily="18" charset="0"/>
                        </a:rPr>
                        <a:t>$     52,673.00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61908240"/>
                  </a:ext>
                </a:extLst>
              </a:tr>
              <a:tr h="259333">
                <a:tc>
                  <a:txBody>
                    <a:bodyPr/>
                    <a:lstStyle/>
                    <a:p>
                      <a:pPr algn="l" fontAlgn="ctr"/>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smtClean="0">
                          <a:effectLst/>
                          <a:latin typeface="Times New Roman" panose="02020603050405020304" pitchFamily="18" charset="0"/>
                          <a:cs typeface="Times New Roman" panose="02020603050405020304" pitchFamily="18" charset="0"/>
                        </a:rPr>
                        <a:t>$ 3,552,673.00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859591867"/>
                  </a:ext>
                </a:extLst>
              </a:tr>
            </a:tbl>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382000" cy="5638800"/>
          </a:xfrm>
        </p:spPr>
        <p:txBody>
          <a:bodyPr>
            <a:noAutofit/>
          </a:bodyPr>
          <a:lstStyle/>
          <a:p>
            <a:pPr marL="344488" indent="-344488" eaLnBrk="1" fontAlgn="auto" hangingPunct="1">
              <a:spcAft>
                <a:spcPts val="0"/>
              </a:spcAft>
              <a:buClr>
                <a:schemeClr val="tx1"/>
              </a:buClr>
              <a:buFont typeface="+mj-lt"/>
              <a:buAutoNum type="arabicPeriod"/>
              <a:defRPr/>
            </a:pPr>
            <a:r>
              <a:rPr lang="en-US" b="1" u="sng" dirty="0" smtClean="0">
                <a:latin typeface="Modern No. 20" pitchFamily="18" charset="0"/>
              </a:rPr>
              <a:t>Estimated Costs to Property Owners</a:t>
            </a:r>
          </a:p>
          <a:p>
            <a:pPr marL="400050" indent="-400050">
              <a:defRPr/>
            </a:pPr>
            <a:r>
              <a:rPr lang="en-US" sz="2200" dirty="0" smtClean="0">
                <a:latin typeface="Times New Roman" pitchFamily="18" charset="0"/>
                <a:cs typeface="Times New Roman" pitchFamily="18" charset="0"/>
              </a:rPr>
              <a:t>Total number of property structures is 150.  Therefore, the apportioned </a:t>
            </a:r>
            <a:r>
              <a:rPr lang="en-US" sz="2200" u="sng" dirty="0" smtClean="0">
                <a:latin typeface="Times New Roman" pitchFamily="18" charset="0"/>
                <a:cs typeface="Times New Roman" pitchFamily="18" charset="0"/>
              </a:rPr>
              <a:t>principal</a:t>
            </a:r>
            <a:r>
              <a:rPr lang="en-US" sz="2200" dirty="0" smtClean="0">
                <a:latin typeface="Times New Roman" pitchFamily="18" charset="0"/>
                <a:cs typeface="Times New Roman" pitchFamily="18" charset="0"/>
              </a:rPr>
              <a:t> cost per Equivalent Single Family Unit (ESFU) is $8,000 ($1,200,000 </a:t>
            </a:r>
            <a:r>
              <a:rPr lang="en-US" sz="2200" b="1"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150). The residential monthly debt service with interest (3.375%) is estimated to be $31.00 per property owner, which will be placed on sewer bill as a debt service for up to 40 years.</a:t>
            </a:r>
          </a:p>
          <a:p>
            <a:pPr marL="400050" lvl="1" indent="-400050">
              <a:buClr>
                <a:schemeClr val="accent3"/>
              </a:buClr>
              <a:buSzPct val="95000"/>
              <a:defRPr/>
            </a:pPr>
            <a:r>
              <a:rPr lang="en-US" sz="2200" dirty="0" smtClean="0">
                <a:latin typeface="Times New Roman" pitchFamily="18" charset="0"/>
                <a:cs typeface="Times New Roman" pitchFamily="18" charset="0"/>
              </a:rPr>
              <a:t>Abandonment of existing sewage tanks and installation of sanitary sewer lateral and potential house plumbing modifications.  Approximate cost - $1,500 to $2,000.  This is an out-of-pocket cost to property owner. Financial assistance may be available for qualifying income property owners. More details will be given later.</a:t>
            </a:r>
          </a:p>
          <a:p>
            <a:pPr marL="400050" lvl="1" indent="-400050">
              <a:buClr>
                <a:schemeClr val="accent3"/>
              </a:buClr>
              <a:buSzPct val="95000"/>
              <a:defRPr/>
            </a:pPr>
            <a:r>
              <a:rPr lang="en-US" sz="2200" dirty="0" smtClean="0">
                <a:latin typeface="Times New Roman" pitchFamily="18" charset="0"/>
                <a:cs typeface="Times New Roman" pitchFamily="18" charset="0"/>
              </a:rPr>
              <a:t>Once connected to project each customer will receive a quarterly sewer bill from the County to pay for the </a:t>
            </a:r>
            <a:r>
              <a:rPr lang="en-US" sz="2200" dirty="0" smtClean="0">
                <a:latin typeface="Times New Roman" pitchFamily="18" charset="0"/>
                <a:cs typeface="Times New Roman" pitchFamily="18" charset="0"/>
              </a:rPr>
              <a:t>operation and maintenance of the County’s collection and treatment infrastructure. </a:t>
            </a:r>
            <a:r>
              <a:rPr lang="en-US" sz="2200" dirty="0" smtClean="0">
                <a:latin typeface="Times New Roman" pitchFamily="18" charset="0"/>
                <a:cs typeface="Times New Roman" pitchFamily="18" charset="0"/>
              </a:rPr>
              <a:t>The cost per </a:t>
            </a:r>
            <a:r>
              <a:rPr lang="en-US" sz="2200" u="sng" dirty="0" smtClean="0">
                <a:latin typeface="Times New Roman" pitchFamily="18" charset="0"/>
                <a:cs typeface="Times New Roman" pitchFamily="18" charset="0"/>
              </a:rPr>
              <a:t>quarter</a:t>
            </a:r>
            <a:r>
              <a:rPr lang="en-US" sz="2200" dirty="0" smtClean="0">
                <a:latin typeface="Times New Roman" pitchFamily="18" charset="0"/>
                <a:cs typeface="Times New Roman" pitchFamily="18" charset="0"/>
              </a:rPr>
              <a:t> at the present time is $148.50 for a single residential property.</a:t>
            </a:r>
          </a:p>
          <a:p>
            <a:pPr marL="400050" lvl="1" indent="-400050">
              <a:buClr>
                <a:schemeClr val="accent3"/>
              </a:buClr>
              <a:buSzPct val="95000"/>
              <a:defRPr/>
            </a:pPr>
            <a:endParaRPr lang="en-US" dirty="0" smtClean="0">
              <a:latin typeface="Times New Roman" pitchFamily="18" charset="0"/>
              <a:cs typeface="Times New Roman" pitchFamily="18" charset="0"/>
            </a:endParaRPr>
          </a:p>
          <a:p>
            <a:pPr marL="400050" lvl="1" indent="-400050">
              <a:buClr>
                <a:schemeClr val="accent3"/>
              </a:buClr>
              <a:buSzPct val="95000"/>
              <a:defRPr/>
            </a:pPr>
            <a:endParaRPr lang="en-US" dirty="0" smtClean="0">
              <a:latin typeface="Times New Roman" pitchFamily="18" charset="0"/>
              <a:cs typeface="Times New Roman" pitchFamily="18" charset="0"/>
            </a:endParaRPr>
          </a:p>
          <a:p>
            <a:pPr marL="400050" indent="-400050">
              <a:defRPr/>
            </a:pPr>
            <a:endParaRPr lang="en-US" dirty="0" smtClean="0">
              <a:latin typeface="Modern No. 20" pitchFamily="18" charset="0"/>
            </a:endParaRPr>
          </a:p>
          <a:p>
            <a:pPr marL="400050" indent="-400050">
              <a:defRPr/>
            </a:pPr>
            <a:endParaRPr lang="en-US" dirty="0" smtClean="0">
              <a:latin typeface="Modern No. 20" pitchFamily="18" charset="0"/>
            </a:endParaRPr>
          </a:p>
          <a:p>
            <a:pPr marL="400050" indent="-400050">
              <a:defRPr/>
            </a:pPr>
            <a:endParaRPr lang="en-US" dirty="0" smtClean="0">
              <a:latin typeface="Modern No. 20" pitchFamily="18" charset="0"/>
            </a:endParaRPr>
          </a:p>
          <a:p>
            <a:pPr marL="514350" indent="-514350" eaLnBrk="1" fontAlgn="auto" hangingPunct="1">
              <a:spcAft>
                <a:spcPts val="0"/>
              </a:spcAft>
              <a:buFont typeface="Wingdings 2"/>
              <a:buNone/>
              <a:defRPr/>
            </a:pPr>
            <a:endParaRPr lang="en-US" dirty="0" smtClean="0">
              <a:latin typeface="Modern No. 20" pitchFamily="18" charset="0"/>
            </a:endParaRPr>
          </a:p>
          <a:p>
            <a:pPr marL="879475" lvl="1" indent="-417513" eaLnBrk="1" fontAlgn="auto" hangingPunct="1">
              <a:spcAft>
                <a:spcPts val="0"/>
              </a:spcAft>
              <a:buClr>
                <a:schemeClr val="accent2">
                  <a:shade val="75000"/>
                </a:schemeClr>
              </a:buClr>
              <a:buFont typeface="Wingdings 2"/>
              <a:buNone/>
              <a:defRPr/>
            </a:pPr>
            <a:endParaRPr lang="en-US" sz="1600" dirty="0" smtClean="0">
              <a:solidFill>
                <a:schemeClr val="tx1"/>
              </a:solidFill>
              <a:latin typeface="Modern No. 20" pitchFamily="18" charset="0"/>
            </a:endParaRPr>
          </a:p>
          <a:p>
            <a:pPr marL="879475" lvl="1" indent="-417513" eaLnBrk="1" fontAlgn="auto" hangingPunct="1">
              <a:spcAft>
                <a:spcPts val="0"/>
              </a:spcAft>
              <a:buClr>
                <a:schemeClr val="accent2">
                  <a:shade val="75000"/>
                </a:schemeClr>
              </a:buClr>
              <a:buFont typeface="Wingdings 2"/>
              <a:buNone/>
              <a:defRPr/>
            </a:pPr>
            <a:r>
              <a:rPr lang="en-US" sz="2600" dirty="0" smtClean="0">
                <a:solidFill>
                  <a:schemeClr val="tx1"/>
                </a:solidFill>
                <a:latin typeface="Modern No. 20" pitchFamily="18" charset="0"/>
              </a:rPr>
              <a:t> </a:t>
            </a:r>
            <a:endParaRPr lang="en-US" dirty="0" smtClean="0">
              <a:latin typeface="Modern No. 20" pitchFamily="18" charset="0"/>
            </a:endParaRPr>
          </a:p>
          <a:p>
            <a:pPr marL="514350" indent="-514350" eaLnBrk="1" fontAlgn="auto" hangingPunct="1">
              <a:spcAft>
                <a:spcPts val="0"/>
              </a:spcAft>
              <a:buFont typeface="Wingdings 2"/>
              <a:buNone/>
              <a:defRPr/>
            </a:pPr>
            <a:endParaRPr lang="en-US" dirty="0" smtClean="0">
              <a:latin typeface="Modern No. 20" pitchFamily="18" charset="0"/>
            </a:endParaRPr>
          </a:p>
          <a:p>
            <a:pPr marL="514350" indent="-514350" eaLnBrk="1" fontAlgn="auto" hangingPunct="1">
              <a:spcAft>
                <a:spcPts val="0"/>
              </a:spcAft>
              <a:buFont typeface="Wingdings 2"/>
              <a:buNone/>
              <a:defRPr/>
            </a:pPr>
            <a:endParaRPr lang="en-US" dirty="0" smtClean="0">
              <a:latin typeface="Modern No. 20" pitchFamily="18" charset="0"/>
            </a:endParaRPr>
          </a:p>
          <a:p>
            <a:pPr marL="514350" indent="-514350" eaLnBrk="1" fontAlgn="auto" hangingPunct="1">
              <a:spcAft>
                <a:spcPts val="0"/>
              </a:spcAft>
              <a:buFont typeface="Wingdings 2"/>
              <a:buNone/>
              <a:defRPr/>
            </a:pPr>
            <a:r>
              <a:rPr lang="en-US" dirty="0" smtClean="0"/>
              <a:t>	</a:t>
            </a:r>
            <a:endParaRPr lang="en-US" dirty="0"/>
          </a:p>
        </p:txBody>
      </p:sp>
      <p:sp>
        <p:nvSpPr>
          <p:cNvPr id="16387" name="Slide Number Placeholder 2"/>
          <p:cNvSpPr>
            <a:spLocks noGrp="1"/>
          </p:cNvSpPr>
          <p:nvPr>
            <p:ph type="sldNum" sz="quarter" idx="12"/>
          </p:nvPr>
        </p:nvSpPr>
        <p:spPr bwMode="auto">
          <a:xfrm>
            <a:off x="8382000" y="60198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C077AA3A-DB86-4ADC-83C1-2D460BADCB37}" type="slidenum">
              <a:rPr lang="en-US"/>
              <a:pPr fontAlgn="base">
                <a:spcBef>
                  <a:spcPct val="0"/>
                </a:spcBef>
                <a:spcAft>
                  <a:spcPct val="0"/>
                </a:spcAft>
                <a:defRPr/>
              </a:pPr>
              <a:t>9</a:t>
            </a:fld>
            <a:endParaRPr lang="en-US"/>
          </a:p>
        </p:txBody>
      </p:sp>
      <p:sp>
        <p:nvSpPr>
          <p:cNvPr id="7" name="Title 1"/>
          <p:cNvSpPr txBox="1">
            <a:spLocks/>
          </p:cNvSpPr>
          <p:nvPr/>
        </p:nvSpPr>
        <p:spPr>
          <a:xfrm>
            <a:off x="228600" y="381000"/>
            <a:ext cx="8686800" cy="4572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3200" b="1" dirty="0" smtClean="0">
                <a:latin typeface="Modern No. 20" pitchFamily="18" charset="0"/>
              </a:rPr>
              <a:t>III.  </a:t>
            </a:r>
            <a:r>
              <a:rPr lang="en-US" sz="3200" b="1" u="sng" dirty="0" smtClean="0">
                <a:latin typeface="Modern No. 20" pitchFamily="18" charset="0"/>
              </a:rPr>
              <a:t>Project Cost, Funding Assistance and Financing</a:t>
            </a:r>
            <a:endParaRPr lang="en-US" sz="3200" b="1" u="sng" dirty="0">
              <a:latin typeface="Modern No. 20"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84253</TotalTime>
  <Words>981</Words>
  <Application>Microsoft Office PowerPoint</Application>
  <PresentationFormat>Letter Paper (8.5x11 in)</PresentationFormat>
  <Paragraphs>158</Paragraphs>
  <Slides>13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Flow</vt:lpstr>
      <vt:lpstr>Acrobat Document</vt:lpstr>
      <vt:lpstr>GOMER SEWER IMPROVEMENT AREA </vt:lpstr>
      <vt:lpstr>Overview of Tonight’s Meeting</vt:lpstr>
      <vt:lpstr>I.  History of Project</vt:lpstr>
      <vt:lpstr>Slide 4</vt:lpstr>
      <vt:lpstr>Slide 5</vt:lpstr>
      <vt:lpstr>II.  Project Layout</vt:lpstr>
      <vt:lpstr>Slide 7</vt:lpstr>
      <vt:lpstr>III.  Project Cost, Funding Assistance and Financing</vt:lpstr>
      <vt:lpstr>Slide 9</vt:lpstr>
      <vt:lpstr>Slide 10</vt:lpstr>
      <vt:lpstr>IV.  Easements &amp; Acquisition</vt:lpstr>
      <vt:lpstr>Slide 12</vt:lpstr>
      <vt:lpstr>VI.  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Niemeyer</dc:creator>
  <cp:lastModifiedBy>public</cp:lastModifiedBy>
  <cp:revision>5246</cp:revision>
  <cp:lastPrinted>2019-06-24T14:07:18Z</cp:lastPrinted>
  <dcterms:created xsi:type="dcterms:W3CDTF">2008-03-04T19:37:21Z</dcterms:created>
  <dcterms:modified xsi:type="dcterms:W3CDTF">2019-07-10T17:27:30Z</dcterms:modified>
</cp:coreProperties>
</file>