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1"/>
  </p:notesMasterIdLst>
  <p:handoutMasterIdLst>
    <p:handoutMasterId r:id="rId22"/>
  </p:handoutMasterIdLst>
  <p:sldIdLst>
    <p:sldId id="256" r:id="rId2"/>
    <p:sldId id="257" r:id="rId3"/>
    <p:sldId id="275" r:id="rId4"/>
    <p:sldId id="297" r:id="rId5"/>
    <p:sldId id="283" r:id="rId6"/>
    <p:sldId id="259" r:id="rId7"/>
    <p:sldId id="287" r:id="rId8"/>
    <p:sldId id="289" r:id="rId9"/>
    <p:sldId id="288" r:id="rId10"/>
    <p:sldId id="284" r:id="rId11"/>
    <p:sldId id="282" r:id="rId12"/>
    <p:sldId id="260" r:id="rId13"/>
    <p:sldId id="292" r:id="rId14"/>
    <p:sldId id="262" r:id="rId15"/>
    <p:sldId id="291" r:id="rId16"/>
    <p:sldId id="298" r:id="rId17"/>
    <p:sldId id="299" r:id="rId18"/>
    <p:sldId id="296" r:id="rId19"/>
    <p:sldId id="285" r:id="rId20"/>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6E7D9A"/>
    <a:srgbClr val="000000"/>
    <a:srgbClr val="7D827A"/>
    <a:srgbClr val="7D757A"/>
    <a:srgbClr val="867E83"/>
    <a:srgbClr val="B0B0B0"/>
    <a:srgbClr val="A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9" autoAdjust="0"/>
  </p:normalViewPr>
  <p:slideViewPr>
    <p:cSldViewPr>
      <p:cViewPr varScale="1">
        <p:scale>
          <a:sx n="105" d="100"/>
          <a:sy n="105" d="100"/>
        </p:scale>
        <p:origin x="1338" y="120"/>
      </p:cViewPr>
      <p:guideLst>
        <p:guide orient="horz" pos="2160"/>
        <p:guide pos="2880"/>
      </p:guideLst>
    </p:cSldViewPr>
  </p:slideViewPr>
  <p:outlineViewPr>
    <p:cViewPr>
      <p:scale>
        <a:sx n="33" d="100"/>
        <a:sy n="33" d="100"/>
      </p:scale>
      <p:origin x="0" y="22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38" y="-7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0859" tIns="45429" rIns="90859" bIns="4542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2560" y="0"/>
            <a:ext cx="3036218" cy="464820"/>
          </a:xfrm>
          <a:prstGeom prst="rect">
            <a:avLst/>
          </a:prstGeom>
        </p:spPr>
        <p:txBody>
          <a:bodyPr vert="horz" lIns="90859" tIns="45429" rIns="90859" bIns="45429" rtlCol="0"/>
          <a:lstStyle>
            <a:lvl1pPr algn="r" fontAlgn="auto">
              <a:spcBef>
                <a:spcPts val="0"/>
              </a:spcBef>
              <a:spcAft>
                <a:spcPts val="0"/>
              </a:spcAft>
              <a:defRPr sz="1200">
                <a:latin typeface="+mn-lt"/>
              </a:defRPr>
            </a:lvl1pPr>
          </a:lstStyle>
          <a:p>
            <a:pPr>
              <a:defRPr/>
            </a:pPr>
            <a:fld id="{5F7F2A4B-D6A6-4A44-9008-9EAEF03B07A1}" type="datetimeFigureOut">
              <a:rPr lang="en-US"/>
              <a:pPr>
                <a:defRPr/>
              </a:pPr>
              <a:t>4/12/2022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0859" tIns="45429" rIns="90859" bIns="4542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2560" y="8829967"/>
            <a:ext cx="3036218" cy="464820"/>
          </a:xfrm>
          <a:prstGeom prst="rect">
            <a:avLst/>
          </a:prstGeom>
        </p:spPr>
        <p:txBody>
          <a:bodyPr vert="horz" lIns="90859" tIns="45429" rIns="90859" bIns="45429" rtlCol="0" anchor="b"/>
          <a:lstStyle>
            <a:lvl1pPr algn="r" fontAlgn="auto">
              <a:spcBef>
                <a:spcPts val="0"/>
              </a:spcBef>
              <a:spcAft>
                <a:spcPts val="0"/>
              </a:spcAft>
              <a:defRPr sz="1200">
                <a:latin typeface="+mn-lt"/>
              </a:defRPr>
            </a:lvl1pPr>
          </a:lstStyle>
          <a:p>
            <a:pPr>
              <a:defRPr/>
            </a:pPr>
            <a:fld id="{1D475256-1463-46FD-B050-240D3495E8EF}" type="slidenum">
              <a:rPr lang="en-US"/>
              <a:pPr>
                <a:defRPr/>
              </a:pPr>
              <a:t>‹#›</a:t>
            </a:fld>
            <a:endParaRPr lang="en-US"/>
          </a:p>
        </p:txBody>
      </p:sp>
    </p:spTree>
    <p:extLst>
      <p:ext uri="{BB962C8B-B14F-4D97-AF65-F5344CB8AC3E}">
        <p14:creationId xmlns:p14="http://schemas.microsoft.com/office/powerpoint/2010/main" val="62383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AF1F25F4-EB50-43E0-BE59-617604525D68}" type="datetimeFigureOut">
              <a:rPr lang="en-US"/>
              <a:pPr>
                <a:defRPr/>
              </a:pPr>
              <a:t>4/12/2022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D223A281-B525-48FB-8126-8B6982835BC1}" type="slidenum">
              <a:rPr lang="en-US"/>
              <a:pPr>
                <a:defRPr/>
              </a:pPr>
              <a:t>‹#›</a:t>
            </a:fld>
            <a:endParaRPr lang="en-US"/>
          </a:p>
        </p:txBody>
      </p:sp>
    </p:spTree>
    <p:extLst>
      <p:ext uri="{BB962C8B-B14F-4D97-AF65-F5344CB8AC3E}">
        <p14:creationId xmlns:p14="http://schemas.microsoft.com/office/powerpoint/2010/main" val="3385362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Introduction.</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97FBC-9E67-4DF3-BDF7-A982A119200F}"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67924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we will cover tonight.</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50284-5192-4171-B093-123D9A44C44A}"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21835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7FAA14A-C7BB-4035-9E3C-34C969D6472B}" type="slidenum">
              <a:rPr lang="en-US" smtClean="0"/>
              <a:pPr>
                <a:defRPr/>
              </a:pPr>
              <a:t>3</a:t>
            </a:fld>
            <a:endParaRPr lang="en-US"/>
          </a:p>
        </p:txBody>
      </p:sp>
    </p:spTree>
    <p:extLst>
      <p:ext uri="{BB962C8B-B14F-4D97-AF65-F5344CB8AC3E}">
        <p14:creationId xmlns:p14="http://schemas.microsoft.com/office/powerpoint/2010/main" val="293176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Layout of all the properties involved in the project.</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D8DA4-CC1F-453A-B7C7-87F1E0133EE7}"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401094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23A281-B525-48FB-8126-8B6982835BC1}" type="slidenum">
              <a:rPr lang="en-US" smtClean="0"/>
              <a:pPr>
                <a:defRPr/>
              </a:pPr>
              <a:t>11</a:t>
            </a:fld>
            <a:endParaRPr lang="en-US"/>
          </a:p>
        </p:txBody>
      </p:sp>
    </p:spTree>
    <p:extLst>
      <p:ext uri="{BB962C8B-B14F-4D97-AF65-F5344CB8AC3E}">
        <p14:creationId xmlns:p14="http://schemas.microsoft.com/office/powerpoint/2010/main" val="296152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Breakdown of costs to property owners.</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21B18-7482-441C-BCC8-92B049B25474}"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285561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DD45DD-DAD3-4528-8A4A-9FB5A5755DFE}" type="slidenum">
              <a:rPr lang="en-US"/>
              <a:pPr fontAlgn="base">
                <a:spcBef>
                  <a:spcPct val="0"/>
                </a:spcBef>
                <a:spcAft>
                  <a:spcPct val="0"/>
                </a:spcAft>
                <a:defRPr/>
              </a:pPr>
              <a:t>14</a:t>
            </a:fld>
            <a:endParaRPr lang="en-US"/>
          </a:p>
        </p:txBody>
      </p:sp>
    </p:spTree>
    <p:extLst>
      <p:ext uri="{BB962C8B-B14F-4D97-AF65-F5344CB8AC3E}">
        <p14:creationId xmlns:p14="http://schemas.microsoft.com/office/powerpoint/2010/main" val="16546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6D44F10-A6A6-4B70-B317-6C57B579BD4D}" type="datetime1">
              <a:rPr lang="en-US" smtClean="0"/>
              <a:pPr>
                <a:defRPr/>
              </a:pPr>
              <a:t>4/12/2022</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E3793851-6607-40F6-9DA9-6AD5F6B46C92}"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C127608-C783-41D8-9BE1-1FEF803FAA62}" type="datetime1">
              <a:rPr lang="en-US" smtClean="0"/>
              <a:pPr>
                <a:defRPr/>
              </a:pPr>
              <a:t>4/12/2022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69F071-14C8-41AA-A9EA-A9CB03AD7085}"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200F743-FE8B-45B7-8E86-8D1CCBC215DD}" type="datetime1">
              <a:rPr lang="en-US" smtClean="0"/>
              <a:pPr>
                <a:defRPr/>
              </a:pPr>
              <a:t>4/12/2022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3698AF-D080-4DC1-A1A7-38E220C1B6F6}"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1423A62-C557-4B37-8E14-6EFE3167160B}" type="datetime1">
              <a:rPr lang="en-US" smtClean="0"/>
              <a:pPr>
                <a:defRPr/>
              </a:pPr>
              <a:t>4/12/2022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53F408-0127-4F7E-9852-A12DC98449CE}"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DAECE20-6D35-45BF-8000-E07319D714DB}" type="datetime1">
              <a:rPr lang="en-US" smtClean="0"/>
              <a:pPr>
                <a:defRPr/>
              </a:pPr>
              <a:t>4/12/2022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BA1AF4-3615-401A-998D-9D5B6DBFC05C}"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5DDA980-7913-4843-9BFB-4A2BD265CD7E}" type="datetime1">
              <a:rPr lang="en-US" smtClean="0"/>
              <a:pPr>
                <a:defRPr/>
              </a:pPr>
              <a:t>4/12/2022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A7C55D-90E1-4131-897A-BC422C20B807}"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D8359A0-D414-449C-B839-8DF5B5261E7B}" type="datetime1">
              <a:rPr lang="en-US" smtClean="0"/>
              <a:pPr>
                <a:defRPr/>
              </a:pPr>
              <a:t>4/12/2022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49E0263-2E22-4AD1-94BD-A0F5229F2CDE}"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05F240F-05DC-4D4C-B485-CE4BA55FE9A6}" type="datetime1">
              <a:rPr lang="en-US" smtClean="0"/>
              <a:pPr>
                <a:defRPr/>
              </a:pPr>
              <a:t>4/12/2022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73EE3A6-2754-4AE8-8D83-A74EBFF5B7EB}"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5D6183F-99BB-4DE3-9BC9-796FF2BC9003}" type="datetime1">
              <a:rPr lang="en-US" smtClean="0"/>
              <a:pPr>
                <a:defRPr/>
              </a:pPr>
              <a:t>4/12/2022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92CA8DC-D4EE-4F7B-88D6-C39ECA4100E8}"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D9AAD6-C1FA-4FC7-A04A-722F9C3E1D7C}" type="datetime1">
              <a:rPr lang="en-US" smtClean="0"/>
              <a:pPr>
                <a:defRPr/>
              </a:pPr>
              <a:t>4/12/2022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478E30-F16F-435A-A209-EB5076286F3A}" type="slidenum">
              <a:rPr lang="en-US" smtClean="0"/>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B240A26-C6E3-4EFB-939F-2EBA3B57A3F3}" type="datetime1">
              <a:rPr lang="en-US" smtClean="0"/>
              <a:pPr>
                <a:defRPr/>
              </a:pPr>
              <a:t>4/12/2022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38CE90E-1D31-4C85-B101-0EE5E192FC9F}"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3D73247-E42E-430C-852A-8EF33EA67A26}" type="datetime1">
              <a:rPr lang="en-US" smtClean="0"/>
              <a:pPr>
                <a:defRPr/>
              </a:pPr>
              <a:t>4/12/2022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1FF1320-AA17-40AE-BD59-2511E9B0FF01}"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slow">
    <p:wipe dir="r"/>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development.ohio.gov/default.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229600" cy="1295400"/>
          </a:xfrm>
        </p:spPr>
        <p:txBody>
          <a:bodyPr>
            <a:normAutofit/>
          </a:bodyPr>
          <a:lstStyle/>
          <a:p>
            <a:pPr eaLnBrk="1" fontAlgn="auto" hangingPunct="1">
              <a:spcAft>
                <a:spcPts val="0"/>
              </a:spcAft>
              <a:defRPr/>
            </a:pPr>
            <a:r>
              <a:rPr lang="en-US" sz="3400" b="1" dirty="0" smtClean="0">
                <a:solidFill>
                  <a:srgbClr val="F8F8F8"/>
                </a:solidFill>
                <a:latin typeface="Modern No. 20" pitchFamily="18" charset="0"/>
              </a:rPr>
              <a:t>GOMER SEWER </a:t>
            </a:r>
            <a:r>
              <a:rPr sz="3400" b="1" dirty="0" smtClean="0">
                <a:solidFill>
                  <a:srgbClr val="F8F8F8"/>
                </a:solidFill>
                <a:latin typeface="Modern No. 20" pitchFamily="18" charset="0"/>
              </a:rPr>
              <a:t>IMPROVEMENT AREA </a:t>
            </a:r>
            <a:endParaRPr sz="3400" b="1" dirty="0">
              <a:solidFill>
                <a:srgbClr val="F8F8F8"/>
              </a:solidFill>
              <a:latin typeface="Modern No. 20" pitchFamily="18" charset="0"/>
            </a:endParaRPr>
          </a:p>
        </p:txBody>
      </p:sp>
      <p:sp>
        <p:nvSpPr>
          <p:cNvPr id="3" name="Subtitle 2"/>
          <p:cNvSpPr>
            <a:spLocks noGrp="1"/>
          </p:cNvSpPr>
          <p:nvPr>
            <p:ph type="subTitle" idx="1"/>
          </p:nvPr>
        </p:nvSpPr>
        <p:spPr>
          <a:xfrm>
            <a:off x="381000" y="3276600"/>
            <a:ext cx="8382000" cy="2514600"/>
          </a:xfrm>
        </p:spPr>
        <p:txBody>
          <a:bodyPr>
            <a:normAutofit/>
          </a:bodyPr>
          <a:lstStyle/>
          <a:p>
            <a:pPr eaLnBrk="1" fontAlgn="auto" hangingPunct="1">
              <a:spcAft>
                <a:spcPts val="0"/>
              </a:spcAft>
              <a:buFont typeface="Wingdings 2"/>
              <a:buNone/>
              <a:defRPr/>
            </a:pPr>
            <a:r>
              <a:rPr lang="en-US" sz="3200" b="1" dirty="0" smtClean="0">
                <a:solidFill>
                  <a:schemeClr val="tx1"/>
                </a:solidFill>
                <a:latin typeface="Modern No. 20" pitchFamily="18" charset="0"/>
              </a:rPr>
              <a:t>Project Update</a:t>
            </a:r>
          </a:p>
          <a:p>
            <a:pPr eaLnBrk="1" fontAlgn="auto" hangingPunct="1">
              <a:spcAft>
                <a:spcPts val="0"/>
              </a:spcAft>
              <a:buFont typeface="Wingdings 2"/>
              <a:buNone/>
              <a:defRPr/>
            </a:pPr>
            <a:r>
              <a:rPr lang="en-US" sz="3200" b="1" dirty="0" smtClean="0">
                <a:solidFill>
                  <a:schemeClr val="tx1"/>
                </a:solidFill>
                <a:latin typeface="Modern No. 20" pitchFamily="18" charset="0"/>
              </a:rPr>
              <a:t>March 15,2022</a:t>
            </a:r>
          </a:p>
          <a:p>
            <a:pPr eaLnBrk="1" fontAlgn="auto" hangingPunct="1">
              <a:spcAft>
                <a:spcPts val="0"/>
              </a:spcAft>
              <a:buFont typeface="Wingdings 2"/>
              <a:buNone/>
              <a:defRPr/>
            </a:pPr>
            <a:r>
              <a:rPr lang="en-US" sz="3200" b="1" dirty="0" smtClean="0">
                <a:solidFill>
                  <a:schemeClr val="tx1"/>
                </a:solidFill>
                <a:latin typeface="Modern No. 20" pitchFamily="18" charset="0"/>
              </a:rPr>
              <a:t>Allen County Sanitary Engineering Department</a:t>
            </a:r>
          </a:p>
          <a:p>
            <a:pPr eaLnBrk="1" fontAlgn="auto" hangingPunct="1">
              <a:spcAft>
                <a:spcPts val="0"/>
              </a:spcAft>
              <a:buFont typeface="Wingdings 2"/>
              <a:buNone/>
              <a:defRPr/>
            </a:pPr>
            <a:r>
              <a:rPr lang="en-US" sz="3200" b="1" dirty="0" smtClean="0">
                <a:latin typeface="Modern No. 20" pitchFamily="18" charset="0"/>
              </a:rPr>
              <a:t>3230 North Cole Street</a:t>
            </a:r>
            <a:endParaRPr lang="en-US" sz="3200" b="1" dirty="0">
              <a:solidFill>
                <a:schemeClr val="tx1"/>
              </a:solidFill>
              <a:latin typeface="Modern No. 20" pitchFamily="18" charset="0"/>
            </a:endParaRPr>
          </a:p>
        </p:txBody>
      </p:sp>
      <p:sp>
        <p:nvSpPr>
          <p:cNvPr id="9220" name="Slide Number Placeholder 5"/>
          <p:cNvSpPr>
            <a:spLocks noGrp="1"/>
          </p:cNvSpPr>
          <p:nvPr>
            <p:ph type="sldNum" sz="quarter" idx="12"/>
          </p:nvPr>
        </p:nvSpPr>
        <p:spPr bwMode="auto">
          <a:xfrm>
            <a:off x="83820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B3103602-3A48-4FE2-9549-E3FEB8DC8C52}" type="slidenum">
              <a:rPr lang="en-US"/>
              <a:pPr fontAlgn="base">
                <a:spcBef>
                  <a:spcPct val="0"/>
                </a:spcBef>
                <a:spcAft>
                  <a:spcPct val="0"/>
                </a:spcAft>
                <a:defRPr/>
              </a:pPr>
              <a:t>1</a:t>
            </a:fld>
            <a:endParaRPr lang="en-US"/>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53F408-0127-4F7E-9852-A12DC98449CE}" type="slidenum">
              <a:rPr lang="en-US" smtClean="0"/>
              <a:pPr>
                <a:defRPr/>
              </a:pPr>
              <a:t>10</a:t>
            </a:fld>
            <a:endParaRPr lang="en-US"/>
          </a:p>
        </p:txBody>
      </p:sp>
      <p:sp>
        <p:nvSpPr>
          <p:cNvPr id="6" name="Title 5"/>
          <p:cNvSpPr>
            <a:spLocks noGrp="1"/>
          </p:cNvSpPr>
          <p:nvPr>
            <p:ph type="title"/>
          </p:nvPr>
        </p:nvSpPr>
        <p:spPr>
          <a:xfrm>
            <a:off x="307848" y="0"/>
            <a:ext cx="8305800" cy="685800"/>
          </a:xfrm>
        </p:spPr>
        <p:txBody>
          <a:bodyPr anchor="ctr">
            <a:normAutofit fontScale="90000"/>
          </a:bodyPr>
          <a:lstStyle/>
          <a:p>
            <a:r>
              <a:rPr lang="en-US" sz="4000" b="1" dirty="0">
                <a:latin typeface="Modern No. 20" pitchFamily="18" charset="0"/>
              </a:rPr>
              <a:t>II.</a:t>
            </a:r>
            <a:r>
              <a:rPr lang="en-US" sz="5400" b="1" dirty="0">
                <a:latin typeface="Modern No. 20" pitchFamily="18" charset="0"/>
              </a:rPr>
              <a:t>  </a:t>
            </a:r>
            <a:r>
              <a:rPr lang="en-US" sz="4000" b="1" u="sng" dirty="0">
                <a:latin typeface="Modern No. 20" pitchFamily="18" charset="0"/>
              </a:rPr>
              <a:t>Project</a:t>
            </a:r>
            <a:r>
              <a:rPr lang="en-US" sz="5400" b="1" u="sng" dirty="0">
                <a:latin typeface="Modern No. 20" pitchFamily="18" charset="0"/>
              </a:rPr>
              <a:t> </a:t>
            </a:r>
            <a:r>
              <a:rPr lang="en-US" sz="4000" b="1" u="sng" dirty="0" smtClean="0">
                <a:latin typeface="Modern No. 20" pitchFamily="18" charset="0"/>
              </a:rPr>
              <a:t>Layout </a:t>
            </a:r>
            <a:r>
              <a:rPr lang="en-US" sz="4000" b="1" u="sng" dirty="0">
                <a:latin typeface="Modern No. 20" pitchFamily="18" charset="0"/>
              </a:rPr>
              <a:t>&amp; Pump Information</a:t>
            </a:r>
            <a:endParaRPr lang="en-US" sz="4000" b="1" dirty="0"/>
          </a:p>
        </p:txBody>
      </p:sp>
      <p:sp>
        <p:nvSpPr>
          <p:cNvPr id="7" name="TextBox 10"/>
          <p:cNvSpPr txBox="1">
            <a:spLocks noChangeArrowheads="1"/>
          </p:cNvSpPr>
          <p:nvPr/>
        </p:nvSpPr>
        <p:spPr bwMode="auto">
          <a:xfrm>
            <a:off x="205455" y="990600"/>
            <a:ext cx="3985545" cy="892552"/>
          </a:xfrm>
          <a:prstGeom prst="rect">
            <a:avLst/>
          </a:prstGeom>
          <a:noFill/>
          <a:ln w="9525">
            <a:noFill/>
            <a:miter lim="800000"/>
            <a:headEnd/>
            <a:tailEnd/>
          </a:ln>
        </p:spPr>
        <p:txBody>
          <a:bodyPr wrap="square">
            <a:spAutoFit/>
          </a:bodyPr>
          <a:lstStyle/>
          <a:p>
            <a:r>
              <a:rPr lang="en-US" sz="2600" b="1" dirty="0" smtClean="0">
                <a:latin typeface="Constantia" pitchFamily="18" charset="0"/>
              </a:rPr>
              <a:t>High Pressure Pump Station Pics:</a:t>
            </a:r>
            <a:endParaRPr lang="en-US" sz="2600" b="1" dirty="0">
              <a:latin typeface="Constantia"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55" y="2052935"/>
            <a:ext cx="4255293" cy="31914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762000"/>
            <a:ext cx="4419600" cy="33147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971" y="3724235"/>
            <a:ext cx="4137714" cy="3103285"/>
          </a:xfrm>
          <a:prstGeom prst="rect">
            <a:avLst/>
          </a:prstGeom>
        </p:spPr>
      </p:pic>
      <p:grpSp>
        <p:nvGrpSpPr>
          <p:cNvPr id="13" name="Group 12"/>
          <p:cNvGrpSpPr/>
          <p:nvPr/>
        </p:nvGrpSpPr>
        <p:grpSpPr>
          <a:xfrm>
            <a:off x="279227" y="4262040"/>
            <a:ext cx="2540173" cy="2596099"/>
            <a:chOff x="279227" y="4262040"/>
            <a:chExt cx="2540173" cy="2596099"/>
          </a:xfrm>
        </p:grpSpPr>
        <p:pic>
          <p:nvPicPr>
            <p:cNvPr id="11" name="Picture 10"/>
            <p:cNvPicPr>
              <a:picLocks noChangeAspect="1"/>
            </p:cNvPicPr>
            <p:nvPr/>
          </p:nvPicPr>
          <p:blipFill>
            <a:blip r:embed="rId5"/>
            <a:stretch>
              <a:fillRect/>
            </a:stretch>
          </p:blipFill>
          <p:spPr>
            <a:xfrm>
              <a:off x="279227" y="4262040"/>
              <a:ext cx="2540173" cy="2596099"/>
            </a:xfrm>
            <a:prstGeom prst="rect">
              <a:avLst/>
            </a:prstGeom>
          </p:spPr>
        </p:pic>
        <p:sp>
          <p:nvSpPr>
            <p:cNvPr id="12" name="5-Point Star 11"/>
            <p:cNvSpPr/>
            <p:nvPr/>
          </p:nvSpPr>
          <p:spPr>
            <a:xfrm>
              <a:off x="1371600" y="5863947"/>
              <a:ext cx="533400" cy="4127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1678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8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11</a:t>
            </a:fld>
            <a:endParaRPr lang="en-US"/>
          </a:p>
        </p:txBody>
      </p:sp>
      <p:sp>
        <p:nvSpPr>
          <p:cNvPr id="3" name="TextBox 2"/>
          <p:cNvSpPr txBox="1"/>
          <p:nvPr/>
        </p:nvSpPr>
        <p:spPr>
          <a:xfrm>
            <a:off x="457200" y="817194"/>
            <a:ext cx="8458200" cy="1692771"/>
          </a:xfrm>
          <a:prstGeom prst="rect">
            <a:avLst/>
          </a:prstGeom>
          <a:noFill/>
        </p:spPr>
        <p:txBody>
          <a:bodyPr wrap="square" rtlCol="0">
            <a:spAutoFit/>
          </a:bodyPr>
          <a:lstStyle/>
          <a:p>
            <a:pPr algn="l"/>
            <a:r>
              <a:rPr lang="en-US" sz="2400" b="1" dirty="0" smtClean="0">
                <a:latin typeface="Modern No. 20" panose="02070704070505020303" pitchFamily="18" charset="0"/>
                <a:cs typeface="Times New Roman" pitchFamily="18" charset="0"/>
              </a:rPr>
              <a:t>Funding Assistance:</a:t>
            </a:r>
          </a:p>
          <a:p>
            <a:pPr algn="l"/>
            <a:r>
              <a:rPr lang="en-US" sz="2400" b="1" dirty="0" smtClean="0">
                <a:latin typeface="Modern No. 20" panose="02070704070505020303" pitchFamily="18" charset="0"/>
                <a:cs typeface="Times New Roman" pitchFamily="18" charset="0"/>
              </a:rPr>
              <a:t>Funding has been established from the following agencies:</a:t>
            </a:r>
          </a:p>
          <a:p>
            <a:pPr algn="l"/>
            <a:endParaRPr lang="en-US" sz="800" b="1" dirty="0" smtClean="0">
              <a:latin typeface="Modern No. 20" panose="02070704070505020303" pitchFamily="18" charset="0"/>
              <a:cs typeface="Times New Roman" pitchFamily="18" charset="0"/>
            </a:endParaRPr>
          </a:p>
          <a:p>
            <a:pPr marL="285750" indent="-285750" algn="l">
              <a:buFont typeface="Wingdings" panose="05000000000000000000" pitchFamily="2" charset="2"/>
              <a:buChar char="v"/>
            </a:pPr>
            <a:r>
              <a:rPr lang="en-US" sz="2400" b="1" dirty="0" smtClean="0">
                <a:latin typeface="Modern No. 20" panose="02070704070505020303" pitchFamily="18" charset="0"/>
              </a:rPr>
              <a:t> </a:t>
            </a:r>
            <a:r>
              <a:rPr lang="en-US" sz="2400" b="1" dirty="0" smtClean="0">
                <a:latin typeface="Modern No. 20" panose="02070704070505020303" pitchFamily="18" charset="0"/>
                <a:cs typeface="Times New Roman" panose="02020603050405020304" pitchFamily="18" charset="0"/>
              </a:rPr>
              <a:t>A $1.3 mill grant and $1.2 mill loan has been tentatively secured from United States Department of Agriculture.</a:t>
            </a:r>
            <a:endParaRPr lang="en-US" sz="2400" dirty="0"/>
          </a:p>
        </p:txBody>
      </p:sp>
      <p:pic>
        <p:nvPicPr>
          <p:cNvPr id="5" name="Picture 4" descr="http://www.development.ohio.gov/images/dsa_logo.png">
            <a:hlinkClick r:id="rId3"/>
          </p:cNvPr>
          <p:cNvPicPr>
            <a:picLocks noChangeAspect="1" noChangeArrowheads="1"/>
          </p:cNvPicPr>
          <p:nvPr/>
        </p:nvPicPr>
        <p:blipFill>
          <a:blip r:embed="rId4" cstate="print"/>
          <a:srcRect/>
          <a:stretch>
            <a:fillRect/>
          </a:stretch>
        </p:blipFill>
        <p:spPr bwMode="auto">
          <a:xfrm>
            <a:off x="4114800" y="3561628"/>
            <a:ext cx="2023310" cy="516646"/>
          </a:xfrm>
          <a:prstGeom prst="rect">
            <a:avLst/>
          </a:prstGeom>
          <a:noFill/>
        </p:spPr>
      </p:pic>
      <p:sp>
        <p:nvSpPr>
          <p:cNvPr id="10" name="Title 1"/>
          <p:cNvSpPr txBox="1">
            <a:spLocks/>
          </p:cNvSpPr>
          <p:nvPr/>
        </p:nvSpPr>
        <p:spPr>
          <a:xfrm>
            <a:off x="228600" y="228600"/>
            <a:ext cx="8915400" cy="715962"/>
          </a:xfrm>
          <a:prstGeom prst="rect">
            <a:avLst/>
          </a:prstGeom>
        </p:spPr>
        <p:txBody>
          <a:bodyPr>
            <a:noAutofit/>
          </a:bodyPr>
          <a:lstStyle/>
          <a:p>
            <a:pPr fontAlgn="auto">
              <a:spcAft>
                <a:spcPts val="0"/>
              </a:spcAft>
              <a:defRPr/>
            </a:pPr>
            <a:r>
              <a:rPr lang="en-US" sz="3200" b="1" dirty="0" smtClean="0">
                <a:latin typeface="Modern No. 20" pitchFamily="18" charset="0"/>
              </a:rPr>
              <a:t>III</a:t>
            </a:r>
            <a:r>
              <a:rPr lang="en-US" sz="3200" b="1" dirty="0">
                <a:latin typeface="Modern No. 20" pitchFamily="18" charset="0"/>
              </a:rPr>
              <a:t>.  </a:t>
            </a:r>
            <a:r>
              <a:rPr lang="en-US" sz="3200" b="1" u="sng" dirty="0">
                <a:latin typeface="Modern No. 20" pitchFamily="18" charset="0"/>
              </a:rPr>
              <a:t>Project Cost, Funding Assistance and Financing</a:t>
            </a:r>
          </a:p>
        </p:txBody>
      </p:sp>
      <p:pic>
        <p:nvPicPr>
          <p:cNvPr id="11" name="Picture 2" descr="USDA Rural DevelopmentMainMasthead"/>
          <p:cNvPicPr>
            <a:picLocks noChangeAspect="1" noChangeArrowheads="1"/>
          </p:cNvPicPr>
          <p:nvPr/>
        </p:nvPicPr>
        <p:blipFill>
          <a:blip r:embed="rId5" cstate="print"/>
          <a:srcRect/>
          <a:stretch>
            <a:fillRect/>
          </a:stretch>
        </p:blipFill>
        <p:spPr bwMode="auto">
          <a:xfrm>
            <a:off x="5390795" y="2444332"/>
            <a:ext cx="3488029" cy="576700"/>
          </a:xfrm>
          <a:prstGeom prst="rect">
            <a:avLst/>
          </a:prstGeom>
          <a:noFill/>
        </p:spPr>
      </p:pic>
      <p:sp>
        <p:nvSpPr>
          <p:cNvPr id="12" name="TextBox 11"/>
          <p:cNvSpPr txBox="1"/>
          <p:nvPr/>
        </p:nvSpPr>
        <p:spPr>
          <a:xfrm>
            <a:off x="457200" y="3075970"/>
            <a:ext cx="8183880" cy="830997"/>
          </a:xfrm>
          <a:prstGeom prst="rect">
            <a:avLst/>
          </a:prstGeom>
          <a:noFill/>
        </p:spPr>
        <p:txBody>
          <a:bodyPr wrap="square" rtlCol="0">
            <a:spAutoFit/>
          </a:bodyPr>
          <a:lstStyle/>
          <a:p>
            <a:pPr marL="284163" indent="-284163">
              <a:buSzPct val="100000"/>
              <a:buFont typeface="Wingdings" pitchFamily="2" charset="2"/>
              <a:buChar char="v"/>
            </a:pPr>
            <a:r>
              <a:rPr lang="en-US" sz="2400" b="1" dirty="0">
                <a:latin typeface="Modern No. 20" panose="02070704070505020303" pitchFamily="18" charset="0"/>
                <a:cs typeface="Times New Roman" panose="02020603050405020304" pitchFamily="18" charset="0"/>
              </a:rPr>
              <a:t>A $500,000 grant </a:t>
            </a:r>
            <a:r>
              <a:rPr lang="en-US" sz="2400" b="1" dirty="0" smtClean="0">
                <a:latin typeface="Modern No. 20" panose="02070704070505020303" pitchFamily="18" charset="0"/>
                <a:cs typeface="Times New Roman" panose="02020603050405020304" pitchFamily="18" charset="0"/>
              </a:rPr>
              <a:t>has been received from the Ohio Department of Development HB 168</a:t>
            </a:r>
            <a:endParaRPr lang="en-US" sz="2400" b="1" dirty="0">
              <a:latin typeface="Modern No. 20" panose="02070704070505020303" pitchFamily="18" charset="0"/>
              <a:cs typeface="Times New Roman" panose="02020603050405020304" pitchFamily="18" charset="0"/>
            </a:endParaRPr>
          </a:p>
        </p:txBody>
      </p:sp>
      <p:sp>
        <p:nvSpPr>
          <p:cNvPr id="8" name="TextBox 7"/>
          <p:cNvSpPr txBox="1"/>
          <p:nvPr/>
        </p:nvSpPr>
        <p:spPr>
          <a:xfrm>
            <a:off x="521208" y="5243850"/>
            <a:ext cx="8183880" cy="830997"/>
          </a:xfrm>
          <a:prstGeom prst="rect">
            <a:avLst/>
          </a:prstGeom>
          <a:noFill/>
        </p:spPr>
        <p:txBody>
          <a:bodyPr wrap="square" rtlCol="0">
            <a:spAutoFit/>
          </a:bodyPr>
          <a:lstStyle/>
          <a:p>
            <a:pPr marL="284163" indent="-284163">
              <a:buSzPct val="100000"/>
              <a:buFont typeface="Wingdings" pitchFamily="2" charset="2"/>
              <a:buChar char="v"/>
            </a:pPr>
            <a:r>
              <a:rPr lang="en-US" sz="2400" b="1" dirty="0">
                <a:latin typeface="Modern No. 20" panose="02070704070505020303" pitchFamily="18" charset="0"/>
                <a:cs typeface="Times New Roman" panose="02020603050405020304" pitchFamily="18" charset="0"/>
              </a:rPr>
              <a:t>A </a:t>
            </a:r>
            <a:r>
              <a:rPr lang="en-US" sz="2400" b="1" dirty="0" smtClean="0">
                <a:latin typeface="Modern No. 20" panose="02070704070505020303" pitchFamily="18" charset="0"/>
                <a:cs typeface="Times New Roman" panose="02020603050405020304" pitchFamily="18" charset="0"/>
              </a:rPr>
              <a:t>$400,000 Revolving Loan Fund grant has been received from the Board of County Commissioners and State of Ohio.</a:t>
            </a:r>
            <a:endParaRPr lang="en-US" sz="2400" b="1" dirty="0">
              <a:latin typeface="Modern No. 20" panose="02070704070505020303" pitchFamily="18" charset="0"/>
              <a:cs typeface="Times New Roman" panose="02020603050405020304" pitchFamily="18" charset="0"/>
            </a:endParaRPr>
          </a:p>
        </p:txBody>
      </p:sp>
      <p:sp>
        <p:nvSpPr>
          <p:cNvPr id="13" name="TextBox 12"/>
          <p:cNvSpPr txBox="1"/>
          <p:nvPr/>
        </p:nvSpPr>
        <p:spPr>
          <a:xfrm>
            <a:off x="502920" y="3975244"/>
            <a:ext cx="8183880" cy="1200329"/>
          </a:xfrm>
          <a:prstGeom prst="rect">
            <a:avLst/>
          </a:prstGeom>
          <a:noFill/>
        </p:spPr>
        <p:txBody>
          <a:bodyPr wrap="square" rtlCol="0">
            <a:spAutoFit/>
          </a:bodyPr>
          <a:lstStyle/>
          <a:p>
            <a:pPr marL="284163" indent="-284163">
              <a:buSzPct val="100000"/>
              <a:buFont typeface="Wingdings" pitchFamily="2" charset="2"/>
              <a:buChar char="v"/>
            </a:pPr>
            <a:r>
              <a:rPr lang="en-US" sz="2400" b="1" dirty="0">
                <a:latin typeface="Modern No. 20" panose="02070704070505020303" pitchFamily="18" charset="0"/>
                <a:cs typeface="Times New Roman" panose="02020603050405020304" pitchFamily="18" charset="0"/>
              </a:rPr>
              <a:t>A $500,000 grant </a:t>
            </a:r>
            <a:r>
              <a:rPr lang="en-US" sz="2400" b="1" dirty="0" smtClean="0">
                <a:latin typeface="Modern No. 20" panose="02070704070505020303" pitchFamily="18" charset="0"/>
                <a:cs typeface="Times New Roman" panose="02020603050405020304" pitchFamily="18" charset="0"/>
              </a:rPr>
              <a:t>has been received from the Ohio Development Services Agency Community Development Block Grant (CDBG).</a:t>
            </a:r>
            <a:endParaRPr lang="en-US" sz="2400" b="1" dirty="0">
              <a:latin typeface="Modern No. 20" panose="02070704070505020303" pitchFamily="18" charset="0"/>
              <a:cs typeface="Times New Roman" panose="02020603050405020304" pitchFamily="18" charset="0"/>
            </a:endParaRPr>
          </a:p>
        </p:txBody>
      </p:sp>
      <p:pic>
        <p:nvPicPr>
          <p:cNvPr id="14" name="Picture 13" descr="http://www.development.ohio.gov/images/dsa_logo.png">
            <a:hlinkClick r:id="rId3"/>
          </p:cNvPr>
          <p:cNvPicPr>
            <a:picLocks noChangeAspect="1" noChangeArrowheads="1"/>
          </p:cNvPicPr>
          <p:nvPr/>
        </p:nvPicPr>
        <p:blipFill>
          <a:blip r:embed="rId4" cstate="print"/>
          <a:srcRect/>
          <a:stretch>
            <a:fillRect/>
          </a:stretch>
        </p:blipFill>
        <p:spPr bwMode="auto">
          <a:xfrm>
            <a:off x="2895600" y="4774163"/>
            <a:ext cx="2023310" cy="51664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1"/>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15962"/>
          </a:xfrm>
        </p:spPr>
        <p:txBody>
          <a:bodyPr anchor="ctr">
            <a:noAutofit/>
          </a:bodyPr>
          <a:lstStyle/>
          <a:p>
            <a:pPr eaLnBrk="1" fontAlgn="auto" hangingPunct="1">
              <a:spcAft>
                <a:spcPts val="0"/>
              </a:spcAft>
              <a:defRPr/>
            </a:pPr>
            <a:r>
              <a:rPr lang="en-US" sz="3200" b="1" dirty="0" smtClean="0">
                <a:latin typeface="Modern No. 20" pitchFamily="18" charset="0"/>
              </a:rPr>
              <a:t>III</a:t>
            </a:r>
            <a:r>
              <a:rPr sz="3200" b="1" dirty="0" smtClean="0">
                <a:latin typeface="Modern No. 20" pitchFamily="18" charset="0"/>
              </a:rPr>
              <a:t>.  </a:t>
            </a:r>
            <a:r>
              <a:rPr lang="en-US" sz="3200" b="1" u="sng" dirty="0" smtClean="0">
                <a:latin typeface="Modern No. 20" pitchFamily="18" charset="0"/>
              </a:rPr>
              <a:t>Project Cost, Funding Assistance </a:t>
            </a:r>
            <a:r>
              <a:rPr sz="3200" b="1" u="sng" dirty="0" smtClean="0">
                <a:latin typeface="Modern No. 20" pitchFamily="18" charset="0"/>
              </a:rPr>
              <a:t>and Financing</a:t>
            </a:r>
            <a:endParaRPr sz="3200" b="1" u="sng" dirty="0">
              <a:latin typeface="Modern No. 20" pitchFamily="18" charset="0"/>
            </a:endParaRPr>
          </a:p>
        </p:txBody>
      </p:sp>
      <p:sp>
        <p:nvSpPr>
          <p:cNvPr id="15387" name="Slide Number Placeholder 5"/>
          <p:cNvSpPr>
            <a:spLocks noGrp="1"/>
          </p:cNvSpPr>
          <p:nvPr>
            <p:ph type="sldNum" sz="quarter" idx="12"/>
          </p:nvPr>
        </p:nvSpPr>
        <p:spPr bwMode="auto">
          <a:xfrm>
            <a:off x="84582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B5A0AF18-0E48-459C-9E7F-5AD5BFA83744}" type="slidenum">
              <a:rPr lang="en-US"/>
              <a:pPr fontAlgn="base">
                <a:spcBef>
                  <a:spcPct val="0"/>
                </a:spcBef>
                <a:spcAft>
                  <a:spcPct val="0"/>
                </a:spcAft>
                <a:defRPr/>
              </a:pPr>
              <a:t>12</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47337021"/>
              </p:ext>
            </p:extLst>
          </p:nvPr>
        </p:nvGraphicFramePr>
        <p:xfrm>
          <a:off x="304800" y="850945"/>
          <a:ext cx="8610600" cy="5471750"/>
        </p:xfrm>
        <a:graphic>
          <a:graphicData uri="http://schemas.openxmlformats.org/drawingml/2006/table">
            <a:tbl>
              <a:tblPr>
                <a:tableStyleId>{5C22544A-7EE6-4342-B048-85BDC9FD1C3A}</a:tableStyleId>
              </a:tblPr>
              <a:tblGrid>
                <a:gridCol w="3276600">
                  <a:extLst>
                    <a:ext uri="{9D8B030D-6E8A-4147-A177-3AD203B41FA5}">
                      <a16:colId xmlns:a16="http://schemas.microsoft.com/office/drawing/2014/main" val="3537144346"/>
                    </a:ext>
                  </a:extLst>
                </a:gridCol>
                <a:gridCol w="2514600">
                  <a:extLst>
                    <a:ext uri="{9D8B030D-6E8A-4147-A177-3AD203B41FA5}">
                      <a16:colId xmlns:a16="http://schemas.microsoft.com/office/drawing/2014/main" val="2751716065"/>
                    </a:ext>
                  </a:extLst>
                </a:gridCol>
                <a:gridCol w="2819400">
                  <a:extLst>
                    <a:ext uri="{9D8B030D-6E8A-4147-A177-3AD203B41FA5}">
                      <a16:colId xmlns:a16="http://schemas.microsoft.com/office/drawing/2014/main" val="1870460170"/>
                    </a:ext>
                  </a:extLst>
                </a:gridCol>
              </a:tblGrid>
              <a:tr h="352306">
                <a:tc gridSpan="3">
                  <a:txBody>
                    <a:bodyPr/>
                    <a:lstStyle/>
                    <a:p>
                      <a:pPr algn="ctr" fontAlgn="ctr"/>
                      <a:r>
                        <a:rPr lang="en-US" sz="2400" b="1" u="none" strike="noStrike" dirty="0">
                          <a:effectLst/>
                          <a:latin typeface="Modern No. 20" panose="02070704070505020303" pitchFamily="18" charset="0"/>
                        </a:rPr>
                        <a:t>GOMER SEWER IMPROVEMENT</a:t>
                      </a:r>
                      <a:endParaRPr lang="en-US" sz="2400" b="1" i="0" u="none" strike="noStrike" dirty="0">
                        <a:solidFill>
                          <a:srgbClr val="000000"/>
                        </a:solidFill>
                        <a:effectLst/>
                        <a:latin typeface="Modern No. 20" panose="02070704070505020303"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622516"/>
                  </a:ext>
                </a:extLst>
              </a:tr>
              <a:tr h="365748">
                <a:tc gridSpan="3">
                  <a:txBody>
                    <a:bodyPr/>
                    <a:lstStyle/>
                    <a:p>
                      <a:pPr algn="ctr" fontAlgn="ctr"/>
                      <a:r>
                        <a:rPr lang="en-US" sz="2400" b="1" u="none" strike="noStrike" dirty="0">
                          <a:effectLst/>
                          <a:latin typeface="Modern No. 20" panose="02070704070505020303" pitchFamily="18" charset="0"/>
                        </a:rPr>
                        <a:t> USE AND SOURCE</a:t>
                      </a:r>
                      <a:endParaRPr lang="en-US" sz="2400" b="1" i="0" u="none" strike="noStrike" dirty="0">
                        <a:solidFill>
                          <a:srgbClr val="000000"/>
                        </a:solidFill>
                        <a:effectLst/>
                        <a:latin typeface="Modern No. 20" panose="02070704070505020303"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3229363"/>
                  </a:ext>
                </a:extLst>
              </a:tr>
              <a:tr h="227285">
                <a:tc gridSpan="3">
                  <a:txBody>
                    <a:bodyPr/>
                    <a:lstStyle/>
                    <a:p>
                      <a:pPr algn="ctr" fontAlgn="ctr"/>
                      <a:endParaRPr lang="en-US" sz="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5074778"/>
                  </a:ext>
                </a:extLst>
              </a:tr>
              <a:tr h="304982">
                <a:tc>
                  <a:txBody>
                    <a:bodyPr/>
                    <a:lstStyle/>
                    <a:p>
                      <a:pPr algn="l" fontAlgn="ctr"/>
                      <a:r>
                        <a:rPr lang="en-US" sz="2400" b="1" u="sng" strike="noStrike" dirty="0" smtClean="0">
                          <a:effectLst/>
                          <a:latin typeface="Modern No. 20" panose="02070704070505020303" pitchFamily="18" charset="0"/>
                        </a:rPr>
                        <a:t>USES</a:t>
                      </a:r>
                      <a:endParaRPr lang="en-US" sz="2400" b="1" i="0" u="sng" strike="noStrike" dirty="0">
                        <a:solidFill>
                          <a:srgbClr val="000000"/>
                        </a:solidFill>
                        <a:effectLst/>
                        <a:latin typeface="Modern No. 20" panose="02070704070505020303" pitchFamily="18" charset="0"/>
                      </a:endParaRPr>
                    </a:p>
                  </a:txBody>
                  <a:tcPr marL="9525" marR="9525" marT="9525" marB="0" anchor="ctr"/>
                </a:tc>
                <a:tc>
                  <a:txBody>
                    <a:bodyPr/>
                    <a:lstStyle/>
                    <a:p>
                      <a:pPr algn="ctr"/>
                      <a:r>
                        <a:rPr lang="en-US" sz="2400" b="1" dirty="0" smtClean="0">
                          <a:latin typeface="Modern No. 20" panose="02070704070505020303" pitchFamily="18" charset="0"/>
                        </a:rPr>
                        <a:t>February 27, 2020</a:t>
                      </a:r>
                      <a:endParaRPr lang="en-US" sz="2400" b="1" dirty="0">
                        <a:latin typeface="Modern No. 20" panose="02070704070505020303" pitchFamily="18" charset="0"/>
                      </a:endParaRPr>
                    </a:p>
                  </a:txBody>
                  <a:tcPr marL="9525" marR="9525" marT="9525" marB="0" anchor="b"/>
                </a:tc>
                <a:tc>
                  <a:txBody>
                    <a:bodyPr/>
                    <a:lstStyle/>
                    <a:p>
                      <a:pPr algn="r"/>
                      <a:r>
                        <a:rPr lang="en-US" sz="2400" b="1" dirty="0" smtClean="0">
                          <a:latin typeface="Modern No. 20" panose="02070704070505020303" pitchFamily="18" charset="0"/>
                        </a:rPr>
                        <a:t>March 15,</a:t>
                      </a:r>
                      <a:r>
                        <a:rPr lang="en-US" sz="2400" b="1" baseline="0" dirty="0" smtClean="0">
                          <a:latin typeface="Modern No. 20" panose="02070704070505020303" pitchFamily="18" charset="0"/>
                        </a:rPr>
                        <a:t> </a:t>
                      </a:r>
                      <a:r>
                        <a:rPr lang="en-US" sz="2400" b="1" dirty="0" smtClean="0">
                          <a:latin typeface="Modern No. 20" panose="02070704070505020303" pitchFamily="18" charset="0"/>
                        </a:rPr>
                        <a:t>2022</a:t>
                      </a:r>
                      <a:endParaRPr lang="en-US" sz="2400" b="1" dirty="0">
                        <a:latin typeface="Modern No. 20" panose="02070704070505020303" pitchFamily="18" charset="0"/>
                      </a:endParaRPr>
                    </a:p>
                  </a:txBody>
                  <a:tcPr marL="9525" marR="9525" marT="9525" marB="0" anchor="b"/>
                </a:tc>
                <a:extLst>
                  <a:ext uri="{0D108BD9-81ED-4DB2-BD59-A6C34878D82A}">
                    <a16:rowId xmlns:a16="http://schemas.microsoft.com/office/drawing/2014/main" val="3130143706"/>
                  </a:ext>
                </a:extLst>
              </a:tr>
              <a:tr h="272237">
                <a:tc>
                  <a:txBody>
                    <a:bodyPr/>
                    <a:lstStyle/>
                    <a:p>
                      <a:pPr algn="l" fontAlgn="ctr"/>
                      <a:r>
                        <a:rPr lang="en-US" sz="2400" b="1" u="none" strike="noStrike" dirty="0">
                          <a:effectLst/>
                          <a:latin typeface="Modern No. 20" panose="02070704070505020303" pitchFamily="18" charset="0"/>
                        </a:rPr>
                        <a:t>Construction</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a:t>
                      </a:r>
                      <a:r>
                        <a:rPr lang="en-US" sz="2400" b="1" u="none" strike="noStrike" dirty="0" smtClean="0">
                          <a:effectLst/>
                          <a:latin typeface="Modern No. 20" panose="02070704070505020303" pitchFamily="18" charset="0"/>
                          <a:cs typeface="Times New Roman" panose="02020603050405020304" pitchFamily="18" charset="0"/>
                        </a:rPr>
                        <a:t>2,911,778.00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3,412.425.00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4059167663"/>
                  </a:ext>
                </a:extLst>
              </a:tr>
              <a:tr h="268047">
                <a:tc>
                  <a:txBody>
                    <a:bodyPr/>
                    <a:lstStyle/>
                    <a:p>
                      <a:pPr algn="l" fontAlgn="ctr"/>
                      <a:r>
                        <a:rPr lang="en-US" sz="2400" b="1" u="none" strike="noStrike" dirty="0">
                          <a:effectLst/>
                          <a:latin typeface="Modern No. 20" panose="02070704070505020303" pitchFamily="18" charset="0"/>
                        </a:rPr>
                        <a:t>Engineering</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284,600.00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284,600.00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2662116085"/>
                  </a:ext>
                </a:extLst>
              </a:tr>
              <a:tr h="268352">
                <a:tc>
                  <a:txBody>
                    <a:bodyPr/>
                    <a:lstStyle/>
                    <a:p>
                      <a:pPr algn="l" fontAlgn="ctr"/>
                      <a:r>
                        <a:rPr lang="en-US" sz="2400" b="1" u="none" strike="noStrike" dirty="0">
                          <a:effectLst/>
                          <a:latin typeface="Modern No. 20" panose="02070704070505020303" pitchFamily="18" charset="0"/>
                        </a:rPr>
                        <a:t>Land Acquisition</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20,000.00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6,255.00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3840050462"/>
                  </a:ext>
                </a:extLst>
              </a:tr>
              <a:tr h="310268">
                <a:tc>
                  <a:txBody>
                    <a:bodyPr/>
                    <a:lstStyle/>
                    <a:p>
                      <a:pPr algn="l" fontAlgn="ctr"/>
                      <a:r>
                        <a:rPr lang="en-US" sz="2400" b="1" u="none" strike="noStrike" dirty="0">
                          <a:effectLst/>
                          <a:latin typeface="Modern No. 20" panose="02070704070505020303" pitchFamily="18" charset="0"/>
                        </a:rPr>
                        <a:t>Resident Project Representative</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60,000.00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60,000.00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3900009097"/>
                  </a:ext>
                </a:extLst>
              </a:tr>
              <a:tr h="305774">
                <a:tc>
                  <a:txBody>
                    <a:bodyPr/>
                    <a:lstStyle/>
                    <a:p>
                      <a:pPr algn="l" fontAlgn="ctr"/>
                      <a:r>
                        <a:rPr lang="en-US" sz="2400" b="1" u="none" strike="noStrike" dirty="0" smtClean="0">
                          <a:effectLst/>
                          <a:latin typeface="Modern No. 20" panose="02070704070505020303" pitchFamily="18" charset="0"/>
                        </a:rPr>
                        <a:t>Connection Assistance</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75,000.00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1340638451"/>
                  </a:ext>
                </a:extLst>
              </a:tr>
              <a:tr h="285581">
                <a:tc>
                  <a:txBody>
                    <a:bodyPr/>
                    <a:lstStyle/>
                    <a:p>
                      <a:pPr algn="l" fontAlgn="ctr"/>
                      <a:r>
                        <a:rPr lang="en-US" sz="2400" b="1" i="0" u="none" strike="noStrike" dirty="0" smtClean="0">
                          <a:solidFill>
                            <a:srgbClr val="000000"/>
                          </a:solidFill>
                          <a:effectLst/>
                          <a:latin typeface="Modern No. 20" panose="02070704070505020303" pitchFamily="18" charset="0"/>
                        </a:rPr>
                        <a:t>CDBG Administrative</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20,000.00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10009"/>
                  </a:ext>
                </a:extLst>
              </a:tr>
              <a:tr h="285581">
                <a:tc>
                  <a:txBody>
                    <a:bodyPr/>
                    <a:lstStyle/>
                    <a:p>
                      <a:pPr algn="l" fontAlgn="ctr"/>
                      <a:r>
                        <a:rPr lang="en-US" sz="2400" b="1" u="none" strike="noStrike" dirty="0">
                          <a:effectLst/>
                          <a:latin typeface="Modern No. 20" panose="02070704070505020303" pitchFamily="18" charset="0"/>
                        </a:rPr>
                        <a:t>Miscellaneous</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40,000.00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40,000.00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150651839"/>
                  </a:ext>
                </a:extLst>
              </a:tr>
              <a:tr h="285581">
                <a:tc>
                  <a:txBody>
                    <a:bodyPr/>
                    <a:lstStyle/>
                    <a:p>
                      <a:pPr algn="l" fontAlgn="ctr"/>
                      <a:r>
                        <a:rPr lang="en-US" sz="2400" b="1" i="0" u="none" strike="noStrike" dirty="0" smtClean="0">
                          <a:solidFill>
                            <a:srgbClr val="000000"/>
                          </a:solidFill>
                          <a:effectLst/>
                          <a:latin typeface="Modern No. 20" panose="02070704070505020303" pitchFamily="18" charset="0"/>
                        </a:rPr>
                        <a:t>Administrative</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30,000.00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10011"/>
                  </a:ext>
                </a:extLst>
              </a:tr>
              <a:tr h="296787">
                <a:tc>
                  <a:txBody>
                    <a:bodyPr/>
                    <a:lstStyle/>
                    <a:p>
                      <a:pPr algn="l" fontAlgn="ctr"/>
                      <a:r>
                        <a:rPr lang="en-US" sz="2400" b="1" u="none" strike="noStrike" dirty="0">
                          <a:effectLst/>
                          <a:latin typeface="Modern No. 20" panose="02070704070505020303" pitchFamily="18" charset="0"/>
                        </a:rPr>
                        <a:t>Contingency</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a:t>
                      </a:r>
                      <a:r>
                        <a:rPr lang="en-US" sz="2400" b="1" u="none" strike="noStrike" dirty="0" smtClean="0">
                          <a:effectLst/>
                          <a:latin typeface="Modern No. 20" panose="02070704070505020303" pitchFamily="18" charset="0"/>
                          <a:cs typeface="Times New Roman" panose="02020603050405020304" pitchFamily="18" charset="0"/>
                        </a:rPr>
                        <a:t>$    291,778.00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366,242.00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2762314967"/>
                  </a:ext>
                </a:extLst>
              </a:tr>
              <a:tr h="262444">
                <a:tc>
                  <a:txBody>
                    <a:bodyPr/>
                    <a:lstStyle/>
                    <a:p>
                      <a:pPr algn="l" fontAlgn="ctr"/>
                      <a:r>
                        <a:rPr lang="en-US" sz="2400" b="1" u="none" strike="noStrike" dirty="0">
                          <a:effectLst/>
                          <a:latin typeface="Modern No. 20" panose="02070704070505020303" pitchFamily="18" charset="0"/>
                        </a:rPr>
                        <a:t>TOTAL</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a:t>
                      </a:r>
                      <a:r>
                        <a:rPr lang="en-US" sz="2400" b="1" u="none" strike="noStrike" dirty="0" smtClean="0">
                          <a:effectLst/>
                          <a:latin typeface="Modern No. 20" panose="02070704070505020303" pitchFamily="18" charset="0"/>
                          <a:cs typeface="Times New Roman" panose="02020603050405020304" pitchFamily="18" charset="0"/>
                        </a:rPr>
                        <a:t>3,657,332.00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a:r>
                        <a:rPr lang="en-US" sz="2400" b="1" dirty="0" smtClean="0">
                          <a:latin typeface="Modern No. 20" panose="02070704070505020303" pitchFamily="18" charset="0"/>
                        </a:rPr>
                        <a:t>$ 4,294,522.00</a:t>
                      </a:r>
                      <a:endParaRPr lang="en-US" sz="2400" b="1" dirty="0">
                        <a:latin typeface="Modern No. 20" panose="02070704070505020303" pitchFamily="18" charset="0"/>
                      </a:endParaRPr>
                    </a:p>
                  </a:txBody>
                  <a:tcPr marL="9525" marR="9525" marT="9525" marB="0" anchor="ctr"/>
                </a:tc>
                <a:extLst>
                  <a:ext uri="{0D108BD9-81ED-4DB2-BD59-A6C34878D82A}">
                    <a16:rowId xmlns:a16="http://schemas.microsoft.com/office/drawing/2014/main" val="1086751142"/>
                  </a:ext>
                </a:extLst>
              </a:tr>
            </a:tbl>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13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21917725"/>
              </p:ext>
            </p:extLst>
          </p:nvPr>
        </p:nvGraphicFramePr>
        <p:xfrm>
          <a:off x="152400" y="1030944"/>
          <a:ext cx="8077200" cy="4474845"/>
        </p:xfrm>
        <a:graphic>
          <a:graphicData uri="http://schemas.openxmlformats.org/drawingml/2006/table">
            <a:tbl>
              <a:tblPr>
                <a:tableStyleId>{5C22544A-7EE6-4342-B048-85BDC9FD1C3A}</a:tableStyleId>
              </a:tblPr>
              <a:tblGrid>
                <a:gridCol w="3657600">
                  <a:extLst>
                    <a:ext uri="{9D8B030D-6E8A-4147-A177-3AD203B41FA5}">
                      <a16:colId xmlns:a16="http://schemas.microsoft.com/office/drawing/2014/main" val="3660567325"/>
                    </a:ext>
                  </a:extLst>
                </a:gridCol>
                <a:gridCol w="2438400">
                  <a:extLst>
                    <a:ext uri="{9D8B030D-6E8A-4147-A177-3AD203B41FA5}">
                      <a16:colId xmlns:a16="http://schemas.microsoft.com/office/drawing/2014/main" val="899739527"/>
                    </a:ext>
                  </a:extLst>
                </a:gridCol>
                <a:gridCol w="1981200">
                  <a:extLst>
                    <a:ext uri="{9D8B030D-6E8A-4147-A177-3AD203B41FA5}">
                      <a16:colId xmlns:a16="http://schemas.microsoft.com/office/drawing/2014/main" val="20002"/>
                    </a:ext>
                  </a:extLst>
                </a:gridCol>
              </a:tblGrid>
              <a:tr h="255755">
                <a:tc>
                  <a:txBody>
                    <a:bodyPr/>
                    <a:lstStyle/>
                    <a:p>
                      <a:pPr algn="l" fontAlgn="ctr"/>
                      <a:r>
                        <a:rPr lang="en-US" sz="2400" b="1" u="sng" strike="noStrike" dirty="0" smtClean="0">
                          <a:effectLst/>
                          <a:latin typeface="Modern No. 20" panose="02070704070505020303" pitchFamily="18" charset="0"/>
                        </a:rPr>
                        <a:t>SOURCES</a:t>
                      </a:r>
                      <a:endParaRPr lang="en-US" sz="2400" b="1" i="0" u="sng" strike="noStrike" dirty="0">
                        <a:solidFill>
                          <a:srgbClr val="000000"/>
                        </a:solidFill>
                        <a:effectLst/>
                        <a:latin typeface="Modern No. 20" panose="02070704070505020303" pitchFamily="18" charset="0"/>
                      </a:endParaRPr>
                    </a:p>
                  </a:txBody>
                  <a:tcPr marL="9525" marR="9525" marT="9525" marB="0" anchor="ctr"/>
                </a:tc>
                <a:tc>
                  <a:txBody>
                    <a:bodyPr/>
                    <a:lstStyle/>
                    <a:p>
                      <a:pPr algn="ctr"/>
                      <a:r>
                        <a:rPr lang="en-US" sz="2400" b="1" dirty="0" smtClean="0">
                          <a:latin typeface="Modern No. 20" panose="02070704070505020303" pitchFamily="18" charset="0"/>
                        </a:rPr>
                        <a:t>February 27, 2020</a:t>
                      </a:r>
                      <a:endParaRPr lang="en-US" sz="2400" b="1" dirty="0">
                        <a:latin typeface="Modern No. 20" panose="02070704070505020303" pitchFamily="18" charset="0"/>
                      </a:endParaRPr>
                    </a:p>
                  </a:txBody>
                  <a:tcPr marL="9525" marR="9525" marT="9525" marB="0" anchor="b"/>
                </a:tc>
                <a:tc>
                  <a:txBody>
                    <a:bodyPr/>
                    <a:lstStyle/>
                    <a:p>
                      <a:pPr algn="ctr"/>
                      <a:r>
                        <a:rPr lang="en-US" sz="2400" b="1" dirty="0" smtClean="0">
                          <a:latin typeface="Modern No. 20" panose="02070704070505020303" pitchFamily="18" charset="0"/>
                        </a:rPr>
                        <a:t>March 15, 2022</a:t>
                      </a:r>
                      <a:endParaRPr lang="en-US" sz="2400" b="1" dirty="0">
                        <a:latin typeface="Modern No. 20" panose="02070704070505020303" pitchFamily="18" charset="0"/>
                      </a:endParaRPr>
                    </a:p>
                  </a:txBody>
                  <a:tcPr marL="9525" marR="9525" marT="9525" marB="0" anchor="b"/>
                </a:tc>
                <a:extLst>
                  <a:ext uri="{0D108BD9-81ED-4DB2-BD59-A6C34878D82A}">
                    <a16:rowId xmlns:a16="http://schemas.microsoft.com/office/drawing/2014/main" val="2277002773"/>
                  </a:ext>
                </a:extLst>
              </a:tr>
              <a:tr h="310417">
                <a:tc>
                  <a:txBody>
                    <a:bodyPr/>
                    <a:lstStyle/>
                    <a:p>
                      <a:pPr algn="l" fontAlgn="ctr"/>
                      <a:r>
                        <a:rPr lang="en-US" sz="2400" b="1" u="none" strike="noStrike" dirty="0">
                          <a:effectLst/>
                          <a:latin typeface="Modern No. 20" panose="02070704070505020303" pitchFamily="18" charset="0"/>
                        </a:rPr>
                        <a:t>USDA Grant</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a:t>
                      </a:r>
                      <a:r>
                        <a:rPr lang="en-US" sz="2400" b="1" u="none" strike="noStrike" dirty="0" smtClean="0">
                          <a:effectLst/>
                          <a:latin typeface="Modern No. 20" panose="02070704070505020303" pitchFamily="18" charset="0"/>
                          <a:cs typeface="Times New Roman" panose="02020603050405020304" pitchFamily="18" charset="0"/>
                        </a:rPr>
                        <a:t>$ 1,300,000.00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a:t>
                      </a:r>
                      <a:r>
                        <a:rPr lang="en-US" sz="2400" b="1" u="none" strike="noStrike" dirty="0" smtClean="0">
                          <a:effectLst/>
                          <a:latin typeface="Modern No. 20" panose="02070704070505020303" pitchFamily="18" charset="0"/>
                          <a:cs typeface="Times New Roman" panose="02020603050405020304" pitchFamily="18" charset="0"/>
                        </a:rPr>
                        <a:t>$  1,300,000.00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3744743"/>
                  </a:ext>
                </a:extLst>
              </a:tr>
              <a:tr h="260860">
                <a:tc>
                  <a:txBody>
                    <a:bodyPr/>
                    <a:lstStyle/>
                    <a:p>
                      <a:pPr algn="l" fontAlgn="ctr"/>
                      <a:r>
                        <a:rPr lang="en-US" sz="2400" b="1" u="none" strike="noStrike" dirty="0">
                          <a:effectLst/>
                          <a:latin typeface="Modern No. 20" panose="02070704070505020303" pitchFamily="18" charset="0"/>
                        </a:rPr>
                        <a:t>USDA Loan-Property Owner Debt Service</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 </a:t>
                      </a:r>
                      <a:r>
                        <a:rPr lang="en-US" sz="2400" b="1" u="none" strike="noStrike" dirty="0" smtClean="0">
                          <a:effectLst/>
                          <a:latin typeface="Modern No. 20" panose="02070704070505020303" pitchFamily="18" charset="0"/>
                          <a:cs typeface="Times New Roman" panose="02020603050405020304" pitchFamily="18" charset="0"/>
                        </a:rPr>
                        <a:t>1,200,000.00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a:t>
                      </a:r>
                      <a:r>
                        <a:rPr lang="en-US" sz="2400" b="1" u="none" strike="noStrike" dirty="0" smtClean="0">
                          <a:effectLst/>
                          <a:latin typeface="Modern No. 20" panose="02070704070505020303" pitchFamily="18" charset="0"/>
                          <a:cs typeface="Times New Roman" panose="02020603050405020304" pitchFamily="18" charset="0"/>
                        </a:rPr>
                        <a:t>$  1,200,000.00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67434661"/>
                  </a:ext>
                </a:extLst>
              </a:tr>
              <a:tr h="260860">
                <a:tc>
                  <a:txBody>
                    <a:bodyPr/>
                    <a:lstStyle/>
                    <a:p>
                      <a:pPr algn="l" fontAlgn="ctr"/>
                      <a:r>
                        <a:rPr lang="en-US" sz="2400" b="1" u="none" strike="noStrike" dirty="0">
                          <a:effectLst/>
                          <a:latin typeface="Modern No. 20" panose="02070704070505020303" pitchFamily="18" charset="0"/>
                        </a:rPr>
                        <a:t>CDBG</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a:t>
                      </a:r>
                      <a:r>
                        <a:rPr lang="en-US" sz="2400" b="1" u="none" strike="noStrike" dirty="0" smtClean="0">
                          <a:effectLst/>
                          <a:latin typeface="Modern No. 20" panose="02070704070505020303" pitchFamily="18" charset="0"/>
                          <a:cs typeface="Times New Roman" panose="02020603050405020304" pitchFamily="18" charset="0"/>
                        </a:rPr>
                        <a:t>$    750,000.00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    500,000.00</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66764853"/>
                  </a:ext>
                </a:extLst>
              </a:tr>
              <a:tr h="233847">
                <a:tc>
                  <a:txBody>
                    <a:bodyPr/>
                    <a:lstStyle/>
                    <a:p>
                      <a:pPr algn="l" fontAlgn="ctr"/>
                      <a:r>
                        <a:rPr lang="en-US" sz="2400" b="1" u="none" strike="noStrike" dirty="0" smtClean="0">
                          <a:effectLst/>
                          <a:latin typeface="Modern No. 20" panose="02070704070505020303" pitchFamily="18" charset="0"/>
                        </a:rPr>
                        <a:t>Ohio Department of Development</a:t>
                      </a:r>
                      <a:r>
                        <a:rPr lang="en-US" sz="2400" b="1" u="none" strike="noStrike" baseline="0" dirty="0" smtClean="0">
                          <a:effectLst/>
                          <a:latin typeface="Modern No. 20" panose="02070704070505020303" pitchFamily="18" charset="0"/>
                        </a:rPr>
                        <a:t>, HB 168</a:t>
                      </a:r>
                      <a:endParaRPr lang="en-US" sz="2400" b="1" i="0" u="none" strike="noStrike" dirty="0">
                        <a:solidFill>
                          <a:srgbClr val="000000"/>
                        </a:solidFill>
                        <a:effectLst/>
                        <a:latin typeface="Modern No. 20" panose="02070704070505020303" pitchFamily="18" charset="0"/>
                      </a:endParaRPr>
                    </a:p>
                  </a:txBody>
                  <a:tcPr marL="9525" marR="9525" marT="9525" marB="0" anchor="ctr"/>
                </a:tc>
                <a:tc>
                  <a:txBody>
                    <a:bodyPr/>
                    <a:lstStyle/>
                    <a:p>
                      <a:pPr marL="0" indent="0" algn="r" fontAlgn="b"/>
                      <a:r>
                        <a:rPr lang="en-US" sz="2400" b="1" u="none" strike="noStrike" dirty="0" smtClean="0">
                          <a:effectLst/>
                          <a:latin typeface="Modern No. 20" panose="02070704070505020303" pitchFamily="18" charset="0"/>
                          <a:cs typeface="Times New Roman" panose="02020603050405020304" pitchFamily="18" charset="0"/>
                        </a:rPr>
                        <a:t>  -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tc>
                  <a:txBody>
                    <a:bodyPr/>
                    <a:lstStyle/>
                    <a:p>
                      <a:pPr marL="0" indent="0"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    500,000.00</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04619211"/>
                  </a:ext>
                </a:extLst>
              </a:tr>
              <a:tr h="2878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RLF-Board of County Commissioners</a:t>
                      </a:r>
                    </a:p>
                  </a:txBody>
                  <a:tcPr marL="9525" marR="9525" marT="9525" marB="0" anchor="ctr">
                    <a:lnB w="19050" cap="flat" cmpd="sng" algn="ctr">
                      <a:solidFill>
                        <a:schemeClr val="tx1"/>
                      </a:solidFill>
                      <a:prstDash val="solid"/>
                      <a:round/>
                      <a:headEnd type="none" w="med" len="med"/>
                      <a:tailEnd type="none" w="med" len="med"/>
                    </a:lnB>
                    <a:solidFill>
                      <a:schemeClr val="accent1">
                        <a:tint val="20000"/>
                      </a:schemeClr>
                    </a:solidFill>
                  </a:tcPr>
                </a:tc>
                <a:tc>
                  <a:txBody>
                    <a:bodyPr/>
                    <a:lstStyle/>
                    <a:p>
                      <a:pPr marL="0" marR="0" lvl="0" indent="0" algn="r" defTabSz="512763" rtl="0" eaLnBrk="1" fontAlgn="b" latinLnBrk="0" hangingPunct="1">
                        <a:lnSpc>
                          <a:spcPct val="100000"/>
                        </a:lnSpc>
                        <a:spcBef>
                          <a:spcPts val="0"/>
                        </a:spcBef>
                        <a:spcAft>
                          <a:spcPts val="0"/>
                        </a:spcAft>
                        <a:buClrTx/>
                        <a:buSzTx/>
                        <a:buFontTx/>
                        <a:buNone/>
                        <a:tabLst>
                          <a:tab pos="512763" algn="l"/>
                        </a:tabLst>
                        <a:defRPr/>
                      </a:pPr>
                      <a:r>
                        <a:rPr lang="en-US" sz="2400" b="1" u="none" strike="noStrike" dirty="0" smtClean="0">
                          <a:effectLst/>
                          <a:latin typeface="Modern No. 20" panose="02070704070505020303" pitchFamily="18" charset="0"/>
                          <a:cs typeface="Times New Roman" panose="02020603050405020304" pitchFamily="18" charset="0"/>
                        </a:rPr>
                        <a:t>$    150,000.00 </a:t>
                      </a:r>
                      <a:endParaRPr lang="en-US" sz="2400" b="1" i="0" u="none" strike="noStrike" dirty="0" smtClean="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marL="0" indent="0" algn="r" defTabSz="512763" fontAlgn="b">
                        <a:tabLst>
                          <a:tab pos="512763" algn="l"/>
                        </a:tabLst>
                      </a:pPr>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    400,000.00</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853015"/>
                  </a:ext>
                </a:extLst>
              </a:tr>
              <a:tr h="287872">
                <a:tc>
                  <a:txBody>
                    <a:bodyPr/>
                    <a:lstStyle/>
                    <a:p>
                      <a:pPr algn="l" fontAlgn="ctr"/>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WPCLF HSTS Assistance</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tint val="20000"/>
                      </a:schemeClr>
                    </a:solidFill>
                  </a:tcPr>
                </a:tc>
                <a:tc>
                  <a:txBody>
                    <a:bodyPr/>
                    <a:lstStyle/>
                    <a:p>
                      <a:pPr marL="0" marR="0" lvl="0" indent="0" algn="r" defTabSz="512763" rtl="0" eaLnBrk="1" fontAlgn="b" latinLnBrk="0" hangingPunct="1">
                        <a:lnSpc>
                          <a:spcPct val="100000"/>
                        </a:lnSpc>
                        <a:spcBef>
                          <a:spcPts val="0"/>
                        </a:spcBef>
                        <a:spcAft>
                          <a:spcPts val="0"/>
                        </a:spcAft>
                        <a:buClrTx/>
                        <a:buSzTx/>
                        <a:buFontTx/>
                        <a:buNone/>
                        <a:tabLst>
                          <a:tab pos="512763" algn="l"/>
                        </a:tabLst>
                        <a:defRPr/>
                      </a:pPr>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a:t>
                      </a: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r" defTabSz="512763" rtl="0" eaLnBrk="1" fontAlgn="b" latinLnBrk="0" hangingPunct="1">
                        <a:lnSpc>
                          <a:spcPct val="100000"/>
                        </a:lnSpc>
                        <a:spcBef>
                          <a:spcPts val="0"/>
                        </a:spcBef>
                        <a:spcAft>
                          <a:spcPts val="0"/>
                        </a:spcAft>
                        <a:buClrTx/>
                        <a:buSzTx/>
                        <a:buFontTx/>
                        <a:buNone/>
                        <a:tabLst>
                          <a:tab pos="512763" algn="l"/>
                        </a:tabLst>
                        <a:defRPr/>
                      </a:pPr>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      75,000.00</a:t>
                      </a: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368685"/>
                  </a:ext>
                </a:extLst>
              </a:tr>
              <a:tr h="259333">
                <a:tc>
                  <a:txBody>
                    <a:bodyPr/>
                    <a:lstStyle/>
                    <a:p>
                      <a:pPr algn="l" fontAlgn="ctr"/>
                      <a:r>
                        <a:rPr lang="en-US" sz="2400" b="1" i="0" u="none" strike="noStrike" dirty="0" smtClean="0">
                          <a:solidFill>
                            <a:srgbClr val="000000"/>
                          </a:solidFill>
                          <a:effectLst/>
                          <a:latin typeface="Modern No. 20" panose="02070704070505020303" pitchFamily="18" charset="0"/>
                        </a:rPr>
                        <a:t>Sanitary Engineering Dept.</a:t>
                      </a: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2400" b="1" u="none" strike="noStrike" dirty="0" smtClean="0">
                          <a:effectLst/>
                          <a:latin typeface="Modern No. 20" panose="02070704070505020303" pitchFamily="18" charset="0"/>
                          <a:cs typeface="Times New Roman" panose="02020603050405020304" pitchFamily="18" charset="0"/>
                        </a:rPr>
                        <a:t>$      52,673.00 </a:t>
                      </a:r>
                      <a:endParaRPr lang="en-US" sz="2400" b="1" i="0" u="none" strike="noStrike" dirty="0" smtClean="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    366,522.00</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9333">
                <a:tc>
                  <a:txBody>
                    <a:bodyPr/>
                    <a:lstStyle/>
                    <a:p>
                      <a:pPr algn="l" fontAlgn="ctr"/>
                      <a:r>
                        <a:rPr lang="en-US" sz="2400" b="1" u="none" strike="noStrike" dirty="0">
                          <a:effectLst/>
                          <a:latin typeface="Modern No. 20" panose="02070704070505020303" pitchFamily="18" charset="0"/>
                        </a:rPr>
                        <a:t>TOTAL</a:t>
                      </a:r>
                      <a:endParaRPr lang="en-US" sz="2400" b="1" i="0" u="none" strike="noStrike" dirty="0">
                        <a:solidFill>
                          <a:srgbClr val="000000"/>
                        </a:solidFill>
                        <a:effectLst/>
                        <a:latin typeface="Modern No. 20" panose="02070704070505020303" pitchFamily="18"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r" fontAlgn="b"/>
                      <a:r>
                        <a:rPr lang="en-US" sz="2400" b="1" u="none" strike="noStrike" dirty="0">
                          <a:effectLst/>
                          <a:latin typeface="Modern No. 20" panose="02070704070505020303" pitchFamily="18" charset="0"/>
                          <a:cs typeface="Times New Roman" panose="02020603050405020304" pitchFamily="18" charset="0"/>
                        </a:rPr>
                        <a:t> </a:t>
                      </a:r>
                      <a:r>
                        <a:rPr lang="en-US" sz="2400" b="1" u="none" strike="noStrike" dirty="0" smtClean="0">
                          <a:effectLst/>
                          <a:latin typeface="Modern No. 20" panose="02070704070505020303" pitchFamily="18" charset="0"/>
                          <a:cs typeface="Times New Roman" panose="02020603050405020304" pitchFamily="18" charset="0"/>
                        </a:rPr>
                        <a:t>$ 3,657,332.00 </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r" fontAlgn="b"/>
                      <a:r>
                        <a:rPr lang="en-US" sz="2400" b="1" i="0" u="none" strike="noStrike" dirty="0" smtClean="0">
                          <a:solidFill>
                            <a:srgbClr val="000000"/>
                          </a:solidFill>
                          <a:effectLst/>
                          <a:latin typeface="Modern No. 20" panose="02070704070505020303" pitchFamily="18" charset="0"/>
                          <a:cs typeface="Times New Roman" panose="02020603050405020304" pitchFamily="18" charset="0"/>
                        </a:rPr>
                        <a:t>$ 4,294,522.00</a:t>
                      </a:r>
                      <a:endParaRPr lang="en-US" sz="2400" b="1" i="0" u="none" strike="noStrike" dirty="0">
                        <a:solidFill>
                          <a:srgbClr val="000000"/>
                        </a:solidFill>
                        <a:effectLst/>
                        <a:latin typeface="Modern No. 20" panose="02070704070505020303" pitchFamily="18" charset="0"/>
                        <a:cs typeface="Times New Roman" panose="02020603050405020304" pitchFamily="18" charset="0"/>
                      </a:endParaRP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8453713"/>
                  </a:ext>
                </a:extLst>
              </a:tr>
            </a:tbl>
          </a:graphicData>
        </a:graphic>
      </p:graphicFrame>
      <p:sp>
        <p:nvSpPr>
          <p:cNvPr id="4" name="Title 1"/>
          <p:cNvSpPr txBox="1">
            <a:spLocks/>
          </p:cNvSpPr>
          <p:nvPr/>
        </p:nvSpPr>
        <p:spPr>
          <a:xfrm>
            <a:off x="228600" y="152400"/>
            <a:ext cx="8915400" cy="715962"/>
          </a:xfrm>
          <a:prstGeom prst="rect">
            <a:avLst/>
          </a:prstGeom>
        </p:spPr>
        <p:txBody>
          <a:bodyPr anchor="ct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3200" b="1" dirty="0" smtClean="0">
                <a:latin typeface="Modern No. 20" pitchFamily="18" charset="0"/>
              </a:rPr>
              <a:t>III.  </a:t>
            </a:r>
            <a:r>
              <a:rPr lang="en-US" sz="3200" b="1" u="sng" dirty="0" smtClean="0">
                <a:latin typeface="Modern No. 20" pitchFamily="18" charset="0"/>
              </a:rPr>
              <a:t>Project Cost, Funding Assistance and Financing</a:t>
            </a:r>
            <a:endParaRPr lang="en-US" sz="3200" b="1" u="sng" dirty="0">
              <a:latin typeface="Modern No. 20" pitchFamily="18" charset="0"/>
            </a:endParaRPr>
          </a:p>
        </p:txBody>
      </p:sp>
    </p:spTree>
    <p:extLst>
      <p:ext uri="{BB962C8B-B14F-4D97-AF65-F5344CB8AC3E}">
        <p14:creationId xmlns:p14="http://schemas.microsoft.com/office/powerpoint/2010/main" val="37930994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15495704"/>
              </p:ext>
            </p:extLst>
          </p:nvPr>
        </p:nvGraphicFramePr>
        <p:xfrm>
          <a:off x="350520" y="672239"/>
          <a:ext cx="8296655" cy="2545080"/>
        </p:xfrm>
        <a:graphic>
          <a:graphicData uri="http://schemas.openxmlformats.org/drawingml/2006/table">
            <a:tbl>
              <a:tblPr firstRow="1" bandRow="1">
                <a:tableStyleId>{5C22544A-7EE6-4342-B048-85BDC9FD1C3A}</a:tableStyleId>
              </a:tblPr>
              <a:tblGrid>
                <a:gridCol w="422148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712975">
                  <a:extLst>
                    <a:ext uri="{9D8B030D-6E8A-4147-A177-3AD203B41FA5}">
                      <a16:colId xmlns:a16="http://schemas.microsoft.com/office/drawing/2014/main" val="20002"/>
                    </a:ext>
                  </a:extLst>
                </a:gridCol>
              </a:tblGrid>
              <a:tr h="533400">
                <a:tc gridSpan="3">
                  <a:txBody>
                    <a:bodyPr/>
                    <a:lstStyle/>
                    <a:p>
                      <a:pPr algn="ctr"/>
                      <a:r>
                        <a:rPr lang="en-US" sz="2800" u="sng" dirty="0" smtClean="0">
                          <a:latin typeface="Modern No. 20" pitchFamily="18" charset="0"/>
                        </a:rPr>
                        <a:t>ESTIMATED</a:t>
                      </a:r>
                      <a:r>
                        <a:rPr lang="en-US" sz="2800" dirty="0" smtClean="0">
                          <a:latin typeface="Modern No. 20" pitchFamily="18" charset="0"/>
                        </a:rPr>
                        <a:t> SUMMARY OF COST</a:t>
                      </a:r>
                      <a:endParaRPr lang="en-US" sz="2800" dirty="0">
                        <a:latin typeface="Modern No. 20" pitchFamily="18" charset="0"/>
                      </a:endParaRPr>
                    </a:p>
                  </a:txBody>
                  <a:tcPr>
                    <a:solidFill>
                      <a:schemeClr val="tx2">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912688">
                <a:tc>
                  <a:txBody>
                    <a:bodyPr/>
                    <a:lstStyle/>
                    <a:p>
                      <a:pPr algn="ctr"/>
                      <a:r>
                        <a:rPr lang="en-US" sz="2400" dirty="0" smtClean="0">
                          <a:latin typeface="Times New Roman" panose="02020603050405020304" pitchFamily="18" charset="0"/>
                          <a:cs typeface="Times New Roman" panose="02020603050405020304" pitchFamily="18" charset="0"/>
                        </a:rPr>
                        <a:t>Principal Project Cost per ESFU (150.08),</a:t>
                      </a:r>
                      <a:r>
                        <a:rPr lang="en-US" sz="2400" baseline="0" dirty="0" smtClean="0">
                          <a:latin typeface="Times New Roman" panose="02020603050405020304" pitchFamily="18" charset="0"/>
                          <a:cs typeface="Times New Roman" panose="02020603050405020304" pitchFamily="18" charset="0"/>
                        </a:rPr>
                        <a:t> 40-yrs</a:t>
                      </a: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(monthly debt service)</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On-Lot</a:t>
                      </a:r>
                    </a:p>
                    <a:p>
                      <a:pPr algn="ctr"/>
                      <a:r>
                        <a:rPr lang="en-US" sz="2400" dirty="0" smtClean="0">
                          <a:latin typeface="Times New Roman" panose="02020603050405020304" pitchFamily="18" charset="0"/>
                          <a:cs typeface="Times New Roman" panose="02020603050405020304" pitchFamily="18" charset="0"/>
                        </a:rPr>
                        <a:t>(out-of-pocket)</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Quarterly</a:t>
                      </a:r>
                    </a:p>
                    <a:p>
                      <a:pPr algn="ctr"/>
                      <a:r>
                        <a:rPr lang="en-US" sz="2400" dirty="0" smtClean="0">
                          <a:latin typeface="Times New Roman" panose="02020603050405020304" pitchFamily="18" charset="0"/>
                          <a:cs typeface="Times New Roman" panose="02020603050405020304" pitchFamily="18" charset="0"/>
                        </a:rPr>
                        <a:t>Sewer Bill</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730020">
                <a:tc>
                  <a:txBody>
                    <a:bodyPr/>
                    <a:lstStyle/>
                    <a:p>
                      <a:pPr algn="ctr"/>
                      <a:r>
                        <a:rPr lang="en-US" sz="2400" dirty="0" smtClean="0">
                          <a:latin typeface="Times New Roman" panose="02020603050405020304" pitchFamily="18" charset="0"/>
                          <a:cs typeface="Times New Roman" panose="02020603050405020304" pitchFamily="18" charset="0"/>
                        </a:rPr>
                        <a:t>Estimated-$</a:t>
                      </a:r>
                      <a:r>
                        <a:rPr lang="en-US" sz="2400" dirty="0" smtClean="0">
                          <a:solidFill>
                            <a:schemeClr val="bg1"/>
                          </a:solidFill>
                          <a:latin typeface="Times New Roman" panose="02020603050405020304" pitchFamily="18" charset="0"/>
                          <a:cs typeface="Times New Roman" panose="02020603050405020304" pitchFamily="18" charset="0"/>
                        </a:rPr>
                        <a:t>8,000¹</a:t>
                      </a:r>
                    </a:p>
                    <a:p>
                      <a:pPr algn="ctr"/>
                      <a:r>
                        <a:rPr lang="en-US" sz="2400" dirty="0" smtClean="0">
                          <a:latin typeface="Times New Roman" panose="02020603050405020304" pitchFamily="18" charset="0"/>
                          <a:cs typeface="Times New Roman" panose="02020603050405020304" pitchFamily="18" charset="0"/>
                        </a:rPr>
                        <a:t>Estimated-($</a:t>
                      </a:r>
                      <a:r>
                        <a:rPr lang="en-US" sz="2400" dirty="0" smtClean="0">
                          <a:solidFill>
                            <a:schemeClr val="bg1"/>
                          </a:solidFill>
                          <a:latin typeface="Times New Roman" panose="02020603050405020304" pitchFamily="18" charset="0"/>
                          <a:cs typeface="Times New Roman" panose="02020603050405020304" pitchFamily="18" charset="0"/>
                        </a:rPr>
                        <a:t>23.21</a:t>
                      </a:r>
                      <a:r>
                        <a:rPr lang="en-US" sz="2400" dirty="0" smtClean="0">
                          <a:latin typeface="Times New Roman" panose="02020603050405020304" pitchFamily="18" charset="0"/>
                          <a:cs typeface="Times New Roman" panose="02020603050405020304" pitchFamily="18" charset="0"/>
                        </a:rPr>
                        <a:t> per</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$500--$1,500²</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$148.50</a:t>
                      </a:r>
                      <a:endParaRPr 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19474" name="Slide Number Placeholder 2"/>
          <p:cNvSpPr>
            <a:spLocks noGrp="1"/>
          </p:cNvSpPr>
          <p:nvPr>
            <p:ph type="sldNum" sz="quarter" idx="12"/>
          </p:nvPr>
        </p:nvSpPr>
        <p:spPr bwMode="auto">
          <a:xfrm>
            <a:off x="85344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27F2B23C-FE60-408B-BA5F-A452330E9049}" type="slidenum">
              <a:rPr lang="en-US"/>
              <a:pPr fontAlgn="base">
                <a:spcBef>
                  <a:spcPct val="0"/>
                </a:spcBef>
                <a:spcAft>
                  <a:spcPct val="0"/>
                </a:spcAft>
                <a:defRPr/>
              </a:pPr>
              <a:t>14</a:t>
            </a:fld>
            <a:endParaRPr lang="en-US"/>
          </a:p>
        </p:txBody>
      </p:sp>
      <p:sp>
        <p:nvSpPr>
          <p:cNvPr id="6" name="Rectangle 5"/>
          <p:cNvSpPr/>
          <p:nvPr/>
        </p:nvSpPr>
        <p:spPr>
          <a:xfrm>
            <a:off x="313944" y="3564791"/>
            <a:ext cx="8220456" cy="3046988"/>
          </a:xfrm>
          <a:prstGeom prst="rect">
            <a:avLst/>
          </a:prstGeom>
        </p:spPr>
        <p:txBody>
          <a:bodyPr wrap="square">
            <a:spAutoFit/>
          </a:bodyPr>
          <a:lstStyle/>
          <a:p>
            <a:pPr marL="628650" lvl="1" indent="-166688" fontAlgn="auto">
              <a:spcBef>
                <a:spcPts val="0"/>
              </a:spcBef>
              <a:spcAft>
                <a:spcPts val="0"/>
              </a:spcAft>
              <a:defRPr/>
            </a:pPr>
            <a:r>
              <a:rPr lang="en-US" sz="2400" b="1" dirty="0" smtClean="0">
                <a:solidFill>
                  <a:srgbClr val="F8F8F8"/>
                </a:solidFill>
                <a:latin typeface="Modern No. 20" panose="02070704070505020303" pitchFamily="18" charset="0"/>
              </a:rPr>
              <a:t>¹</a:t>
            </a:r>
            <a:r>
              <a:rPr lang="en-US" sz="2400" b="1" dirty="0" smtClean="0">
                <a:latin typeface="Modern No. 20" panose="02070704070505020303" pitchFamily="18" charset="0"/>
              </a:rPr>
              <a:t>The Principal Project Cost per Household </a:t>
            </a:r>
            <a:r>
              <a:rPr lang="en-US" sz="2400" b="1" dirty="0">
                <a:latin typeface="Modern No. 20" pitchFamily="18" charset="0"/>
              </a:rPr>
              <a:t>may be paid in </a:t>
            </a:r>
            <a:r>
              <a:rPr lang="en-US" sz="2400" b="1" dirty="0" smtClean="0">
                <a:latin typeface="Modern No. 20" pitchFamily="18" charset="0"/>
              </a:rPr>
              <a:t>cash</a:t>
            </a:r>
            <a:r>
              <a:rPr lang="en-US" sz="2400" b="1" dirty="0">
                <a:latin typeface="Modern No. 20" pitchFamily="18" charset="0"/>
              </a:rPr>
              <a:t>, </a:t>
            </a:r>
            <a:r>
              <a:rPr lang="en-US" sz="2400" b="1" dirty="0" smtClean="0">
                <a:latin typeface="Modern No. 20" pitchFamily="18" charset="0"/>
              </a:rPr>
              <a:t>or charged to sewer bill as a debt service for a period of 40 years with interest at 1.75%. Notices will be mailed to property owners for billing principal debt service. </a:t>
            </a:r>
            <a:br>
              <a:rPr lang="en-US" sz="2400" b="1" dirty="0" smtClean="0">
                <a:latin typeface="Modern No. 20" pitchFamily="18" charset="0"/>
              </a:rPr>
            </a:br>
            <a:endParaRPr lang="en-US" sz="2400" b="1" dirty="0" smtClean="0">
              <a:latin typeface="Modern No. 20" pitchFamily="18" charset="0"/>
            </a:endParaRPr>
          </a:p>
          <a:p>
            <a:pPr marL="628650" lvl="1" indent="-166688" fontAlgn="auto">
              <a:spcBef>
                <a:spcPts val="0"/>
              </a:spcBef>
              <a:spcAft>
                <a:spcPts val="0"/>
              </a:spcAft>
              <a:defRPr/>
            </a:pPr>
            <a:r>
              <a:rPr lang="en-US" sz="2400" b="1" dirty="0" smtClean="0">
                <a:latin typeface="Modern No. 20" panose="02070704070505020303" pitchFamily="18" charset="0"/>
                <a:cs typeface="Arial" panose="020B0604020202020204" pitchFamily="34" charset="0"/>
              </a:rPr>
              <a:t>²There may be assistance through CDBG or others to assist with cost for LMI </a:t>
            </a:r>
            <a:r>
              <a:rPr lang="en-US" sz="2400" b="1" u="sng" dirty="0" smtClean="0">
                <a:latin typeface="Modern No. 20" panose="02070704070505020303" pitchFamily="18" charset="0"/>
                <a:cs typeface="Arial" panose="020B0604020202020204" pitchFamily="34" charset="0"/>
              </a:rPr>
              <a:t>qualified property owners</a:t>
            </a:r>
            <a:r>
              <a:rPr lang="en-US" sz="2400" b="1" dirty="0" smtClean="0">
                <a:latin typeface="Modern No. 20" panose="02070704070505020303" pitchFamily="18" charset="0"/>
                <a:cs typeface="Arial" panose="020B0604020202020204" pitchFamily="34" charset="0"/>
              </a:rPr>
              <a:t>. Information will be given later prior to connection notice for these funds.</a:t>
            </a:r>
            <a:endParaRPr lang="en-US" sz="2400" b="1" dirty="0">
              <a:latin typeface="Modern No. 20" panose="02070704070505020303" pitchFamily="18" charset="0"/>
              <a:cs typeface="Arial" panose="020B0604020202020204" pitchFamily="34" charset="0"/>
            </a:endParaRPr>
          </a:p>
        </p:txBody>
      </p:sp>
      <p:sp>
        <p:nvSpPr>
          <p:cNvPr id="10" name="Title 1"/>
          <p:cNvSpPr txBox="1">
            <a:spLocks/>
          </p:cNvSpPr>
          <p:nvPr/>
        </p:nvSpPr>
        <p:spPr>
          <a:xfrm>
            <a:off x="228600" y="29274"/>
            <a:ext cx="8915400" cy="715962"/>
          </a:xfrm>
          <a:prstGeom prst="rect">
            <a:avLst/>
          </a:prstGeom>
        </p:spPr>
        <p:txBody>
          <a:bodyPr>
            <a:noAutofit/>
          </a:bodyPr>
          <a:lstStyle/>
          <a:p>
            <a:pPr fontAlgn="auto">
              <a:spcAft>
                <a:spcPts val="0"/>
              </a:spcAft>
              <a:defRPr/>
            </a:pPr>
            <a:r>
              <a:rPr lang="en-US" sz="3200" b="1" dirty="0" smtClean="0">
                <a:latin typeface="Modern No. 20" pitchFamily="18" charset="0"/>
              </a:rPr>
              <a:t>III</a:t>
            </a:r>
            <a:r>
              <a:rPr lang="en-US" sz="3200" b="1" dirty="0">
                <a:latin typeface="Modern No. 20" pitchFamily="18" charset="0"/>
              </a:rPr>
              <a:t>.  </a:t>
            </a:r>
            <a:r>
              <a:rPr lang="en-US" sz="3200" b="1" u="sng" dirty="0">
                <a:latin typeface="Modern No. 20" pitchFamily="18" charset="0"/>
              </a:rPr>
              <a:t>Project Cost, Funding Assistance and Financing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53F408-0127-4F7E-9852-A12DC98449CE}" type="slidenum">
              <a:rPr lang="en-US" smtClean="0"/>
              <a:pPr>
                <a:defRPr/>
              </a:pPr>
              <a:t>15</a:t>
            </a:fld>
            <a:endParaRPr lang="en-US"/>
          </a:p>
        </p:txBody>
      </p:sp>
      <p:sp>
        <p:nvSpPr>
          <p:cNvPr id="5" name="Title 3"/>
          <p:cNvSpPr>
            <a:spLocks noGrp="1"/>
          </p:cNvSpPr>
          <p:nvPr>
            <p:ph type="title"/>
          </p:nvPr>
        </p:nvSpPr>
        <p:spPr>
          <a:xfrm>
            <a:off x="304800" y="152400"/>
            <a:ext cx="8077200" cy="685800"/>
          </a:xfrm>
        </p:spPr>
        <p:txBody>
          <a:bodyPr>
            <a:normAutofit/>
          </a:bodyPr>
          <a:lstStyle/>
          <a:p>
            <a:pPr eaLnBrk="1" fontAlgn="auto" hangingPunct="1">
              <a:spcAft>
                <a:spcPts val="0"/>
              </a:spcAft>
              <a:defRPr/>
            </a:pPr>
            <a:r>
              <a:rPr sz="3200" b="1" dirty="0" smtClean="0">
                <a:solidFill>
                  <a:schemeClr val="tx1"/>
                </a:solidFill>
                <a:latin typeface="Modern No. 20" pitchFamily="18" charset="0"/>
              </a:rPr>
              <a:t>V. </a:t>
            </a:r>
            <a:r>
              <a:rPr sz="3200" b="1" u="sng" dirty="0" smtClean="0">
                <a:solidFill>
                  <a:schemeClr val="tx1"/>
                </a:solidFill>
                <a:latin typeface="Modern No. 20" pitchFamily="18" charset="0"/>
              </a:rPr>
              <a:t>Post-Construction Connection Procedure</a:t>
            </a:r>
            <a:endParaRPr sz="3200" b="1" u="sng" dirty="0">
              <a:solidFill>
                <a:schemeClr val="tx1"/>
              </a:solidFill>
              <a:latin typeface="Modern No. 20" pitchFamily="18" charset="0"/>
            </a:endParaRPr>
          </a:p>
        </p:txBody>
      </p:sp>
      <p:sp>
        <p:nvSpPr>
          <p:cNvPr id="6" name="Content Placeholder 1"/>
          <p:cNvSpPr>
            <a:spLocks noGrp="1"/>
          </p:cNvSpPr>
          <p:nvPr>
            <p:ph idx="1"/>
          </p:nvPr>
        </p:nvSpPr>
        <p:spPr>
          <a:xfrm>
            <a:off x="304800" y="1023239"/>
            <a:ext cx="8458200" cy="5105400"/>
          </a:xfrm>
        </p:spPr>
        <p:txBody>
          <a:bodyPr>
            <a:noAutofit/>
          </a:bodyPr>
          <a:lstStyle/>
          <a:p>
            <a:pPr marL="274320" indent="-274320">
              <a:spcAft>
                <a:spcPts val="0"/>
              </a:spcAft>
              <a:buClr>
                <a:schemeClr val="tx1"/>
              </a:buClr>
              <a:buFont typeface="Arial" pitchFamily="34" charset="0"/>
              <a:buChar char="•"/>
              <a:defRPr/>
            </a:pPr>
            <a:r>
              <a:rPr lang="en-US" sz="2400" b="1" dirty="0" smtClean="0">
                <a:solidFill>
                  <a:schemeClr val="tx1"/>
                </a:solidFill>
                <a:latin typeface="Modern No. 20" panose="02070704070505020303" pitchFamily="18" charset="0"/>
              </a:rPr>
              <a:t>Connection Notice  – Will be mailed to each property owner from the ACSE Department for connection to the project. The notice will include a window of time to pay principal debt service in cash or have it placed on your sewer bill for no more than 40 years.</a:t>
            </a:r>
          </a:p>
          <a:p>
            <a:pPr marL="274320" indent="-274320" eaLnBrk="1" fontAlgn="auto" hangingPunct="1">
              <a:spcAft>
                <a:spcPts val="0"/>
              </a:spcAft>
              <a:buClr>
                <a:schemeClr val="tx1"/>
              </a:buClr>
              <a:buFont typeface="Arial" pitchFamily="34" charset="0"/>
              <a:buChar char="•"/>
              <a:defRPr/>
            </a:pPr>
            <a:r>
              <a:rPr lang="en-US" sz="2400" b="1" dirty="0" smtClean="0">
                <a:solidFill>
                  <a:schemeClr val="tx1"/>
                </a:solidFill>
                <a:latin typeface="Modern No. 20" panose="02070704070505020303" pitchFamily="18" charset="0"/>
              </a:rPr>
              <a:t>Allen County Health District Home Inspection – A permit will need to be obtained (no-charge) from Allen County Health District to have their homes interior plumbing inspected by the health district prior obtaining a permit from the ACSE Department. At this time each property who feels they need assistance with connection cost due to a financial burden can make application to the Health Department to assist with cost of connection and abandonment of their on-site septic system through the WPCLF Connection Assistance Program. </a:t>
            </a:r>
          </a:p>
        </p:txBody>
      </p:sp>
    </p:spTree>
    <p:extLst>
      <p:ext uri="{BB962C8B-B14F-4D97-AF65-F5344CB8AC3E}">
        <p14:creationId xmlns:p14="http://schemas.microsoft.com/office/powerpoint/2010/main" val="13669411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475488"/>
          </a:xfrm>
        </p:spPr>
        <p:txBody>
          <a:bodyPr>
            <a:normAutofit fontScale="90000"/>
          </a:bodyPr>
          <a:lstStyle/>
          <a:p>
            <a:r>
              <a:rPr lang="en-US" sz="3200" b="1" dirty="0">
                <a:solidFill>
                  <a:schemeClr val="tx1"/>
                </a:solidFill>
                <a:latin typeface="Modern No. 20" pitchFamily="18" charset="0"/>
              </a:rPr>
              <a:t>V. </a:t>
            </a:r>
            <a:r>
              <a:rPr lang="en-US" sz="3200" b="1" u="sng" dirty="0">
                <a:solidFill>
                  <a:schemeClr val="tx1"/>
                </a:solidFill>
                <a:latin typeface="Modern No. 20" pitchFamily="18" charset="0"/>
              </a:rPr>
              <a:t>Post-Construction Connection Procedure</a:t>
            </a:r>
            <a:endParaRPr lang="en-US" sz="3200" dirty="0"/>
          </a:p>
        </p:txBody>
      </p:sp>
      <p:sp>
        <p:nvSpPr>
          <p:cNvPr id="4" name="Slide Number Placeholder 3"/>
          <p:cNvSpPr>
            <a:spLocks noGrp="1"/>
          </p:cNvSpPr>
          <p:nvPr>
            <p:ph type="sldNum" sz="quarter" idx="12"/>
          </p:nvPr>
        </p:nvSpPr>
        <p:spPr/>
        <p:txBody>
          <a:bodyPr/>
          <a:lstStyle/>
          <a:p>
            <a:pPr>
              <a:defRPr/>
            </a:pPr>
            <a:fld id="{B853F408-0127-4F7E-9852-A12DC98449CE}" type="slidenum">
              <a:rPr lang="en-US" smtClean="0"/>
              <a:pPr>
                <a:defRPr/>
              </a:pPr>
              <a:t>16</a:t>
            </a:fld>
            <a:endParaRPr lang="en-US"/>
          </a:p>
        </p:txBody>
      </p:sp>
      <p:pic>
        <p:nvPicPr>
          <p:cNvPr id="5" name="Content Placeholder 4"/>
          <p:cNvPicPr>
            <a:picLocks noGrp="1"/>
          </p:cNvPicPr>
          <p:nvPr>
            <p:ph idx="1"/>
          </p:nvPr>
        </p:nvPicPr>
        <p:blipFill>
          <a:blip r:embed="rId2"/>
          <a:stretch>
            <a:fillRect/>
          </a:stretch>
        </p:blipFill>
        <p:spPr>
          <a:xfrm>
            <a:off x="2667000" y="1003613"/>
            <a:ext cx="3810000" cy="5717861"/>
          </a:xfrm>
          <a:prstGeom prst="rect">
            <a:avLst/>
          </a:prstGeom>
        </p:spPr>
      </p:pic>
      <p:sp>
        <p:nvSpPr>
          <p:cNvPr id="6" name="TextBox 5"/>
          <p:cNvSpPr txBox="1"/>
          <p:nvPr/>
        </p:nvSpPr>
        <p:spPr>
          <a:xfrm>
            <a:off x="1410631" y="627888"/>
            <a:ext cx="5865538" cy="400110"/>
          </a:xfrm>
          <a:prstGeom prst="rect">
            <a:avLst/>
          </a:prstGeom>
          <a:noFill/>
        </p:spPr>
        <p:txBody>
          <a:bodyPr wrap="square" rtlCol="0">
            <a:spAutoFit/>
          </a:bodyPr>
          <a:lstStyle/>
          <a:p>
            <a:r>
              <a:rPr lang="en-US" sz="2000" dirty="0" smtClean="0">
                <a:latin typeface="Modern No. 20" panose="02070704070505020303" pitchFamily="18" charset="0"/>
              </a:rPr>
              <a:t>Health Department-Request for In-house Inspection</a:t>
            </a:r>
            <a:endParaRPr lang="en-US" sz="2000" dirty="0">
              <a:latin typeface="Modern No. 20" panose="02070704070505020303" pitchFamily="18" charset="0"/>
            </a:endParaRPr>
          </a:p>
        </p:txBody>
      </p:sp>
    </p:spTree>
    <p:extLst>
      <p:ext uri="{BB962C8B-B14F-4D97-AF65-F5344CB8AC3E}">
        <p14:creationId xmlns:p14="http://schemas.microsoft.com/office/powerpoint/2010/main" val="19180179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51688"/>
          </a:xfrm>
        </p:spPr>
        <p:txBody>
          <a:bodyPr>
            <a:normAutofit/>
          </a:bodyPr>
          <a:lstStyle/>
          <a:p>
            <a:r>
              <a:rPr lang="en-US" sz="3200" b="1" dirty="0">
                <a:solidFill>
                  <a:schemeClr val="tx1"/>
                </a:solidFill>
                <a:latin typeface="Modern No. 20" pitchFamily="18" charset="0"/>
              </a:rPr>
              <a:t>V</a:t>
            </a:r>
            <a:r>
              <a:rPr lang="en-US" sz="2900" b="1" dirty="0">
                <a:solidFill>
                  <a:schemeClr val="tx1"/>
                </a:solidFill>
                <a:latin typeface="Modern No. 20" pitchFamily="18" charset="0"/>
              </a:rPr>
              <a:t>. </a:t>
            </a:r>
            <a:r>
              <a:rPr lang="en-US" sz="2900" b="1" u="sng" dirty="0">
                <a:solidFill>
                  <a:schemeClr val="tx1"/>
                </a:solidFill>
                <a:latin typeface="Modern No. 20" pitchFamily="18" charset="0"/>
              </a:rPr>
              <a:t>Post-Construction Connection Procedure</a:t>
            </a:r>
            <a:endParaRPr lang="en-US" sz="2900" dirty="0"/>
          </a:p>
        </p:txBody>
      </p:sp>
      <p:sp>
        <p:nvSpPr>
          <p:cNvPr id="4" name="Slide Number Placeholder 3"/>
          <p:cNvSpPr>
            <a:spLocks noGrp="1"/>
          </p:cNvSpPr>
          <p:nvPr>
            <p:ph type="sldNum" sz="quarter" idx="12"/>
          </p:nvPr>
        </p:nvSpPr>
        <p:spPr/>
        <p:txBody>
          <a:bodyPr/>
          <a:lstStyle/>
          <a:p>
            <a:pPr>
              <a:defRPr/>
            </a:pPr>
            <a:fld id="{B853F408-0127-4F7E-9852-A12DC98449CE}" type="slidenum">
              <a:rPr lang="en-US" smtClean="0"/>
              <a:pPr>
                <a:defRPr/>
              </a:pPr>
              <a:t>17</a:t>
            </a:fld>
            <a:endParaRPr lang="en-US"/>
          </a:p>
        </p:txBody>
      </p:sp>
      <p:pic>
        <p:nvPicPr>
          <p:cNvPr id="5" name="Content Placeholder 4"/>
          <p:cNvPicPr>
            <a:picLocks noGrp="1"/>
          </p:cNvPicPr>
          <p:nvPr>
            <p:ph idx="1"/>
          </p:nvPr>
        </p:nvPicPr>
        <p:blipFill>
          <a:blip r:embed="rId2"/>
          <a:stretch>
            <a:fillRect/>
          </a:stretch>
        </p:blipFill>
        <p:spPr>
          <a:xfrm>
            <a:off x="2590800" y="1200090"/>
            <a:ext cx="3810000" cy="5353110"/>
          </a:xfrm>
          <a:prstGeom prst="rect">
            <a:avLst/>
          </a:prstGeom>
        </p:spPr>
      </p:pic>
      <p:sp>
        <p:nvSpPr>
          <p:cNvPr id="6" name="TextBox 5"/>
          <p:cNvSpPr txBox="1"/>
          <p:nvPr/>
        </p:nvSpPr>
        <p:spPr>
          <a:xfrm>
            <a:off x="845544" y="790134"/>
            <a:ext cx="7148111" cy="400110"/>
          </a:xfrm>
          <a:prstGeom prst="rect">
            <a:avLst/>
          </a:prstGeom>
          <a:noFill/>
        </p:spPr>
        <p:txBody>
          <a:bodyPr wrap="none" rtlCol="0">
            <a:spAutoFit/>
          </a:bodyPr>
          <a:lstStyle/>
          <a:p>
            <a:r>
              <a:rPr lang="en-US" sz="2000" dirty="0" smtClean="0">
                <a:latin typeface="Modern No. 20" panose="02070704070505020303" pitchFamily="18" charset="0"/>
              </a:rPr>
              <a:t>Health Department Application for WPCLF Connection Assistance </a:t>
            </a:r>
            <a:endParaRPr lang="en-US" sz="2000" dirty="0">
              <a:latin typeface="Modern No. 20" panose="02070704070505020303" pitchFamily="18" charset="0"/>
            </a:endParaRPr>
          </a:p>
        </p:txBody>
      </p:sp>
    </p:spTree>
    <p:extLst>
      <p:ext uri="{BB962C8B-B14F-4D97-AF65-F5344CB8AC3E}">
        <p14:creationId xmlns:p14="http://schemas.microsoft.com/office/powerpoint/2010/main" val="14809127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18</a:t>
            </a:fld>
            <a:endParaRPr lang="en-US"/>
          </a:p>
        </p:txBody>
      </p:sp>
      <p:sp>
        <p:nvSpPr>
          <p:cNvPr id="3" name="Title 3"/>
          <p:cNvSpPr txBox="1">
            <a:spLocks/>
          </p:cNvSpPr>
          <p:nvPr/>
        </p:nvSpPr>
        <p:spPr>
          <a:xfrm>
            <a:off x="304800" y="152400"/>
            <a:ext cx="8077200" cy="6858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3200" b="1" dirty="0" smtClean="0">
                <a:solidFill>
                  <a:schemeClr val="tx1"/>
                </a:solidFill>
                <a:latin typeface="Modern No. 20" pitchFamily="18" charset="0"/>
              </a:rPr>
              <a:t>V. </a:t>
            </a:r>
            <a:r>
              <a:rPr lang="en-US" sz="3200" b="1" u="sng" dirty="0" smtClean="0">
                <a:solidFill>
                  <a:schemeClr val="tx1"/>
                </a:solidFill>
                <a:latin typeface="Modern No. 20" pitchFamily="18" charset="0"/>
              </a:rPr>
              <a:t>Post-Construction Connection Procedure</a:t>
            </a:r>
            <a:endParaRPr lang="en-US" sz="3200" b="1" u="sng" dirty="0">
              <a:solidFill>
                <a:schemeClr val="tx1"/>
              </a:solidFill>
              <a:latin typeface="Modern No. 20" pitchFamily="18" charset="0"/>
            </a:endParaRPr>
          </a:p>
        </p:txBody>
      </p:sp>
      <p:sp>
        <p:nvSpPr>
          <p:cNvPr id="4" name="Rectangle 3"/>
          <p:cNvSpPr/>
          <p:nvPr/>
        </p:nvSpPr>
        <p:spPr>
          <a:xfrm>
            <a:off x="457200" y="993218"/>
            <a:ext cx="8153400" cy="1938992"/>
          </a:xfrm>
          <a:prstGeom prst="rect">
            <a:avLst/>
          </a:prstGeom>
        </p:spPr>
        <p:txBody>
          <a:bodyPr wrap="square">
            <a:spAutoFit/>
          </a:bodyPr>
          <a:lstStyle/>
          <a:p>
            <a:pPr marL="274320" indent="-274320" eaLnBrk="1" fontAlgn="auto" hangingPunct="1">
              <a:spcAft>
                <a:spcPts val="0"/>
              </a:spcAft>
              <a:buClr>
                <a:schemeClr val="tx1"/>
              </a:buClr>
              <a:buFont typeface="Arial" pitchFamily="34" charset="0"/>
              <a:buChar char="•"/>
              <a:defRPr/>
            </a:pPr>
            <a:r>
              <a:rPr lang="en-US" sz="2400" b="1" dirty="0">
                <a:latin typeface="Modern No. 20" panose="02070704070505020303" pitchFamily="18" charset="0"/>
              </a:rPr>
              <a:t>Property Owners obtain a no-charge Capital Permit from the ACSE Department.  The Allen County Health District’s inspection form will be required to be presented at the time the Capital Permit is obtained from the ACSE Department.</a:t>
            </a:r>
          </a:p>
          <a:p>
            <a:pPr marL="274320" indent="-274320" eaLnBrk="1" fontAlgn="auto" hangingPunct="1">
              <a:spcAft>
                <a:spcPts val="0"/>
              </a:spcAft>
              <a:buClr>
                <a:schemeClr val="tx1"/>
              </a:buClr>
              <a:buFont typeface="Arial" pitchFamily="34" charset="0"/>
              <a:buChar char="•"/>
              <a:defRPr/>
            </a:pPr>
            <a:endParaRPr lang="en-US" sz="2400" b="1" dirty="0" smtClean="0">
              <a:latin typeface="Modern No. 20" panose="02070704070505020303" pitchFamily="18" charset="0"/>
            </a:endParaRPr>
          </a:p>
        </p:txBody>
      </p:sp>
      <p:sp>
        <p:nvSpPr>
          <p:cNvPr id="5" name="TextBox 4"/>
          <p:cNvSpPr txBox="1"/>
          <p:nvPr/>
        </p:nvSpPr>
        <p:spPr>
          <a:xfrm>
            <a:off x="457200" y="2932210"/>
            <a:ext cx="8077200" cy="2677656"/>
          </a:xfrm>
          <a:prstGeom prst="rect">
            <a:avLst/>
          </a:prstGeom>
          <a:noFill/>
        </p:spPr>
        <p:txBody>
          <a:bodyPr wrap="square" rtlCol="0">
            <a:spAutoFit/>
          </a:bodyPr>
          <a:lstStyle/>
          <a:p>
            <a:pPr marL="274320" indent="-274320" eaLnBrk="1" fontAlgn="auto" hangingPunct="1">
              <a:spcAft>
                <a:spcPts val="0"/>
              </a:spcAft>
              <a:buClr>
                <a:schemeClr val="tx1"/>
              </a:buClr>
              <a:buFont typeface="Arial" pitchFamily="34" charset="0"/>
              <a:buChar char="•"/>
              <a:defRPr/>
            </a:pPr>
            <a:r>
              <a:rPr lang="en-US" sz="2400" b="1" dirty="0">
                <a:latin typeface="Modern No. 20" panose="02070704070505020303" pitchFamily="18" charset="0"/>
              </a:rPr>
              <a:t>Contractor Connection - The property owner will need to have their contractor connect to the sanitary sewer low pressure pump station.  The property owner or their contractor will need to contact the ACSE Department 24 hours in advance of the property owner’s contractor commencing work to connect. All work by the contractor will need to be visually inspected prior to the contractor backfilling.</a:t>
            </a:r>
          </a:p>
        </p:txBody>
      </p:sp>
    </p:spTree>
    <p:extLst>
      <p:ext uri="{BB962C8B-B14F-4D97-AF65-F5344CB8AC3E}">
        <p14:creationId xmlns:p14="http://schemas.microsoft.com/office/powerpoint/2010/main" val="9786503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19</a:t>
            </a:fld>
            <a:endParaRPr lang="en-US"/>
          </a:p>
        </p:txBody>
      </p:sp>
      <p:sp>
        <p:nvSpPr>
          <p:cNvPr id="3" name="Rectangle 10"/>
          <p:cNvSpPr txBox="1">
            <a:spLocks noChangeArrowheads="1"/>
          </p:cNvSpPr>
          <p:nvPr/>
        </p:nvSpPr>
        <p:spPr>
          <a:xfrm>
            <a:off x="228600" y="228600"/>
            <a:ext cx="8534400" cy="57943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3400" b="1" dirty="0" smtClean="0">
                <a:solidFill>
                  <a:schemeClr val="tx1"/>
                </a:solidFill>
                <a:latin typeface="Modern No. 20" pitchFamily="18" charset="0"/>
              </a:rPr>
              <a:t>VI. </a:t>
            </a:r>
            <a:r>
              <a:rPr lang="en-US" sz="3400" b="1" u="sng" dirty="0" smtClean="0">
                <a:solidFill>
                  <a:schemeClr val="tx1"/>
                </a:solidFill>
                <a:latin typeface="Modern No. 20" pitchFamily="18" charset="0"/>
              </a:rPr>
              <a:t>Next Steps and Tentative Schedule</a:t>
            </a:r>
            <a:endParaRPr lang="en-US" sz="3400" b="1" u="sng" dirty="0">
              <a:solidFill>
                <a:schemeClr val="tx1"/>
              </a:solidFill>
              <a:latin typeface="Modern No. 20" pitchFamily="18" charset="0"/>
            </a:endParaRPr>
          </a:p>
        </p:txBody>
      </p:sp>
      <p:sp>
        <p:nvSpPr>
          <p:cNvPr id="4" name="Text Box 36"/>
          <p:cNvSpPr txBox="1">
            <a:spLocks noChangeArrowheads="1"/>
          </p:cNvSpPr>
          <p:nvPr/>
        </p:nvSpPr>
        <p:spPr bwMode="auto">
          <a:xfrm>
            <a:off x="228600" y="702554"/>
            <a:ext cx="8839200" cy="3524042"/>
          </a:xfrm>
          <a:prstGeom prst="rect">
            <a:avLst/>
          </a:prstGeom>
          <a:noFill/>
          <a:ln w="9525">
            <a:noFill/>
            <a:miter lim="800000"/>
            <a:headEnd type="none" w="sm" len="sm"/>
            <a:tailEnd type="none" w="sm" len="sm"/>
          </a:ln>
          <a:effectLst/>
        </p:spPr>
        <p:txBody>
          <a:bodyPr wrap="square" tIns="0" bIns="0">
            <a:spAutoFit/>
          </a:bodyPr>
          <a:lstStyle/>
          <a:p>
            <a:pPr marL="609600" indent="-609600" fontAlgn="auto">
              <a:spcBef>
                <a:spcPct val="50000"/>
              </a:spcBef>
              <a:spcAft>
                <a:spcPts val="0"/>
              </a:spcAft>
              <a:buFontTx/>
              <a:buAutoNum type="alphaUcPeriod" startAt="3"/>
              <a:defRPr/>
            </a:pPr>
            <a:endParaRPr lang="en-US" sz="1300" dirty="0" smtClean="0">
              <a:solidFill>
                <a:srgbClr val="FFFF00"/>
              </a:solidFill>
              <a:latin typeface="+mn-lt"/>
            </a:endParaRPr>
          </a:p>
          <a:p>
            <a:pPr marL="344488" indent="-344488" fontAlgn="auto">
              <a:spcBef>
                <a:spcPts val="1200"/>
              </a:spcBef>
              <a:spcAft>
                <a:spcPts val="0"/>
              </a:spcAft>
              <a:buFontTx/>
              <a:buAutoNum type="alphaUcPeriod"/>
              <a:defRPr/>
            </a:pPr>
            <a:r>
              <a:rPr lang="en-US" sz="2600" b="1" dirty="0" smtClean="0">
                <a:latin typeface="Modern No. 20" pitchFamily="18" charset="0"/>
              </a:rPr>
              <a:t>Info Meeting/CDBG 2</a:t>
            </a:r>
            <a:r>
              <a:rPr lang="en-US" sz="2600" b="1" baseline="30000" dirty="0" smtClean="0">
                <a:latin typeface="Modern No. 20" pitchFamily="18" charset="0"/>
              </a:rPr>
              <a:t>nd</a:t>
            </a:r>
            <a:r>
              <a:rPr lang="en-US" sz="2600" b="1" dirty="0" smtClean="0">
                <a:latin typeface="Modern No. 20" pitchFamily="18" charset="0"/>
              </a:rPr>
              <a:t> Public Hearing – February  27, 2020</a:t>
            </a:r>
          </a:p>
          <a:p>
            <a:pPr marL="344488" indent="-344488" fontAlgn="auto">
              <a:spcBef>
                <a:spcPts val="1200"/>
              </a:spcBef>
              <a:spcAft>
                <a:spcPts val="0"/>
              </a:spcAft>
              <a:buFontTx/>
              <a:buAutoNum type="alphaUcPeriod"/>
              <a:defRPr/>
            </a:pPr>
            <a:r>
              <a:rPr lang="en-US" sz="2600" b="1" dirty="0" smtClean="0">
                <a:latin typeface="Modern No. 20" pitchFamily="18" charset="0"/>
              </a:rPr>
              <a:t>Start construction – April 2022</a:t>
            </a:r>
          </a:p>
          <a:p>
            <a:pPr marL="344488" indent="-344488" fontAlgn="auto">
              <a:spcBef>
                <a:spcPts val="1200"/>
              </a:spcBef>
              <a:spcAft>
                <a:spcPts val="0"/>
              </a:spcAft>
              <a:buFontTx/>
              <a:buAutoNum type="alphaUcPeriod"/>
              <a:defRPr/>
            </a:pPr>
            <a:r>
              <a:rPr lang="en-US" sz="2600" b="1" dirty="0" smtClean="0">
                <a:latin typeface="Modern No. 20" pitchFamily="18" charset="0"/>
                <a:cs typeface="Times New Roman" panose="02020603050405020304" pitchFamily="18" charset="0"/>
              </a:rPr>
              <a:t>Substantial completion of construction – December 2022</a:t>
            </a:r>
          </a:p>
          <a:p>
            <a:pPr marL="344488" indent="-344488" fontAlgn="auto">
              <a:spcBef>
                <a:spcPts val="1200"/>
              </a:spcBef>
              <a:spcAft>
                <a:spcPts val="0"/>
              </a:spcAft>
              <a:buFontTx/>
              <a:buAutoNum type="alphaUcPeriod"/>
              <a:defRPr/>
            </a:pPr>
            <a:r>
              <a:rPr lang="en-US" sz="2600" b="1" dirty="0">
                <a:latin typeface="Modern No. 20" pitchFamily="18" charset="0"/>
              </a:rPr>
              <a:t>Final </a:t>
            </a:r>
            <a:r>
              <a:rPr lang="en-US" sz="2600" b="1" dirty="0" smtClean="0">
                <a:latin typeface="Modern No. 20" pitchFamily="18" charset="0"/>
              </a:rPr>
              <a:t>billing and connection notice –March/April 2023</a:t>
            </a:r>
          </a:p>
          <a:p>
            <a:pPr marL="344488" indent="-344488" fontAlgn="auto">
              <a:spcBef>
                <a:spcPts val="1200"/>
              </a:spcBef>
              <a:spcAft>
                <a:spcPts val="0"/>
              </a:spcAft>
              <a:buFontTx/>
              <a:buAutoNum type="alphaUcPeriod"/>
              <a:defRPr/>
            </a:pPr>
            <a:r>
              <a:rPr lang="en-US" sz="2600" b="1" dirty="0" smtClean="0">
                <a:latin typeface="Modern No. 20" pitchFamily="18" charset="0"/>
              </a:rPr>
              <a:t>Wrap-up Meeting – May 2023</a:t>
            </a:r>
          </a:p>
          <a:p>
            <a:pPr marL="344488" indent="-344488" fontAlgn="auto">
              <a:spcBef>
                <a:spcPts val="1200"/>
              </a:spcBef>
              <a:spcAft>
                <a:spcPts val="0"/>
              </a:spcAft>
              <a:buFontTx/>
              <a:buAutoNum type="alphaUcPeriod"/>
              <a:defRPr/>
            </a:pPr>
            <a:r>
              <a:rPr lang="en-US" sz="2600" b="1" dirty="0" smtClean="0">
                <a:latin typeface="Modern No. 20" pitchFamily="18" charset="0"/>
                <a:cs typeface="Times New Roman" panose="02020603050405020304" pitchFamily="18" charset="0"/>
              </a:rPr>
              <a:t>Complete final cleanup and reseeding – Spring/Summer 2023</a:t>
            </a:r>
          </a:p>
        </p:txBody>
      </p:sp>
    </p:spTree>
    <p:extLst>
      <p:ext uri="{BB962C8B-B14F-4D97-AF65-F5344CB8AC3E}">
        <p14:creationId xmlns:p14="http://schemas.microsoft.com/office/powerpoint/2010/main" val="5202152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eaLnBrk="1" fontAlgn="auto" hangingPunct="1">
              <a:spcAft>
                <a:spcPts val="0"/>
              </a:spcAft>
              <a:defRPr/>
            </a:pPr>
            <a:r>
              <a:rPr sz="3600" b="1" u="sng" dirty="0" smtClean="0">
                <a:latin typeface="Modern No. 20" pitchFamily="18" charset="0"/>
              </a:rPr>
              <a:t>Overview of </a:t>
            </a:r>
            <a:r>
              <a:rPr lang="en-US" sz="3600" b="1" u="sng" dirty="0" smtClean="0">
                <a:latin typeface="Modern No. 20" pitchFamily="18" charset="0"/>
              </a:rPr>
              <a:t>Update</a:t>
            </a:r>
            <a:endParaRPr sz="3600" b="1" u="sng" dirty="0">
              <a:latin typeface="Modern No. 20" pitchFamily="18" charset="0"/>
            </a:endParaRPr>
          </a:p>
        </p:txBody>
      </p:sp>
      <p:sp>
        <p:nvSpPr>
          <p:cNvPr id="3" name="Content Placeholder 2"/>
          <p:cNvSpPr>
            <a:spLocks noGrp="1"/>
          </p:cNvSpPr>
          <p:nvPr>
            <p:ph idx="1"/>
          </p:nvPr>
        </p:nvSpPr>
        <p:spPr>
          <a:xfrm>
            <a:off x="152400" y="1524000"/>
            <a:ext cx="8915400" cy="4038600"/>
          </a:xfrm>
        </p:spPr>
        <p:txBody>
          <a:bodyPr>
            <a:normAutofit/>
          </a:bodyPr>
          <a:lstStyle/>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History Update of Project</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Project Layout &amp; Pump Information</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 Project Cost, Funding Assistance and Financing</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Easement Acquisition </a:t>
            </a:r>
          </a:p>
          <a:p>
            <a:pPr marL="571500" indent="-571500" eaLnBrk="1" fontAlgn="auto" hangingPunct="1">
              <a:spcAft>
                <a:spcPts val="0"/>
              </a:spcAft>
              <a:buClr>
                <a:schemeClr val="tx1"/>
              </a:buClr>
              <a:buFont typeface="+mj-lt"/>
              <a:buAutoNum type="romanUcPeriod"/>
              <a:defRPr/>
            </a:pPr>
            <a:r>
              <a:rPr lang="en-US" sz="3200" b="1" dirty="0" smtClean="0">
                <a:latin typeface="Modern No. 20" pitchFamily="18" charset="0"/>
              </a:rPr>
              <a:t>Post-Construction Connection Procedure</a:t>
            </a:r>
          </a:p>
          <a:p>
            <a:pPr marL="571500" indent="-571500">
              <a:buClr>
                <a:schemeClr val="tx1"/>
              </a:buClr>
              <a:buFont typeface="+mj-lt"/>
              <a:buAutoNum type="romanUcPeriod"/>
              <a:defRPr/>
            </a:pPr>
            <a:r>
              <a:rPr lang="en-US" sz="3200" b="1" dirty="0" smtClean="0">
                <a:latin typeface="Modern No. 20" pitchFamily="18" charset="0"/>
              </a:rPr>
              <a:t>Next </a:t>
            </a:r>
            <a:r>
              <a:rPr lang="en-US" sz="3200" b="1" dirty="0">
                <a:latin typeface="Modern No. 20" pitchFamily="18" charset="0"/>
              </a:rPr>
              <a:t>Steps and </a:t>
            </a:r>
            <a:r>
              <a:rPr lang="en-US" sz="3200" b="1" dirty="0" smtClean="0">
                <a:latin typeface="Modern No. 20" pitchFamily="18" charset="0"/>
              </a:rPr>
              <a:t>Tentative </a:t>
            </a:r>
            <a:r>
              <a:rPr lang="en-US" sz="3200" b="1" dirty="0">
                <a:latin typeface="Modern No. 20" pitchFamily="18" charset="0"/>
              </a:rPr>
              <a:t>Schedule</a:t>
            </a:r>
          </a:p>
          <a:p>
            <a:pPr marL="514350" indent="-514350" eaLnBrk="1" fontAlgn="auto" hangingPunct="1">
              <a:spcAft>
                <a:spcPts val="0"/>
              </a:spcAft>
              <a:buFont typeface="+mj-lt"/>
              <a:buAutoNum type="arabicPeriod"/>
              <a:defRPr/>
            </a:pPr>
            <a:endParaRPr lang="en-US" b="1" dirty="0" smtClean="0"/>
          </a:p>
          <a:p>
            <a:pPr marL="514350" indent="-514350" eaLnBrk="1" fontAlgn="auto" hangingPunct="1">
              <a:spcAft>
                <a:spcPts val="0"/>
              </a:spcAft>
              <a:buFont typeface="+mj-lt"/>
              <a:buAutoNum type="arabicPeriod"/>
              <a:defRPr/>
            </a:pPr>
            <a:endParaRPr lang="en-US" dirty="0"/>
          </a:p>
        </p:txBody>
      </p:sp>
      <p:sp>
        <p:nvSpPr>
          <p:cNvPr id="10243" name="Slide Number Placeholder 4"/>
          <p:cNvSpPr>
            <a:spLocks noGrp="1"/>
          </p:cNvSpPr>
          <p:nvPr>
            <p:ph type="sldNum" sz="quarter" idx="12"/>
          </p:nvPr>
        </p:nvSpPr>
        <p:spPr bwMode="auto">
          <a:xfrm>
            <a:off x="8458200" y="60960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DCDAE99A-2718-4857-AAF8-DBC9FFE5BA0F}" type="slidenum">
              <a:rPr lang="en-US"/>
              <a:pPr fontAlgn="base">
                <a:spcBef>
                  <a:spcPct val="0"/>
                </a:spcBef>
                <a:spcAft>
                  <a:spcPct val="0"/>
                </a:spcAft>
                <a:defRPr/>
              </a:pPr>
              <a:t>2</a:t>
            </a:fld>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685800"/>
          </a:xfrm>
        </p:spPr>
        <p:txBody>
          <a:bodyPr/>
          <a:lstStyle/>
          <a:p>
            <a:pPr eaLnBrk="1" hangingPunct="1">
              <a:defRPr/>
            </a:pPr>
            <a:r>
              <a:rPr sz="3600" b="1" dirty="0" smtClean="0">
                <a:latin typeface="Modern No. 20" pitchFamily="18" charset="0"/>
              </a:rPr>
              <a:t>I.  </a:t>
            </a:r>
            <a:r>
              <a:rPr sz="3600" b="1" u="sng" dirty="0" smtClean="0">
                <a:latin typeface="Modern No. 20" pitchFamily="18" charset="0"/>
              </a:rPr>
              <a:t>History of Project</a:t>
            </a:r>
            <a:endParaRPr sz="3600" b="1" u="sng" dirty="0">
              <a:latin typeface="Modern No. 20" pitchFamily="18" charset="0"/>
            </a:endParaRPr>
          </a:p>
        </p:txBody>
      </p:sp>
      <p:sp>
        <p:nvSpPr>
          <p:cNvPr id="2" name="Content Placeholder 1"/>
          <p:cNvSpPr>
            <a:spLocks noGrp="1"/>
          </p:cNvSpPr>
          <p:nvPr>
            <p:ph idx="1"/>
          </p:nvPr>
        </p:nvSpPr>
        <p:spPr>
          <a:xfrm>
            <a:off x="402336" y="686435"/>
            <a:ext cx="7924800" cy="6019800"/>
          </a:xfrm>
        </p:spPr>
        <p:txBody>
          <a:bodyPr>
            <a:noAutofit/>
          </a:bodyPr>
          <a:lstStyle/>
          <a:p>
            <a:pPr marL="273050" lvl="2" indent="-273050">
              <a:spcBef>
                <a:spcPts val="0"/>
              </a:spcBef>
              <a:buSzPct val="120000"/>
            </a:pPr>
            <a:r>
              <a:rPr lang="en-US" sz="2550" b="1" dirty="0" smtClean="0">
                <a:latin typeface="Modern No. 20" panose="02070704070505020303" pitchFamily="18" charset="0"/>
              </a:rPr>
              <a:t>During 2010 - OEPA obtained stream samples within the Gomer area. The results of the samples confirmed an excess level of E-coli present and that nuisance conditions existed indicating violations of water quality standards.</a:t>
            </a:r>
          </a:p>
          <a:p>
            <a:pPr marL="0" lvl="2" indent="0">
              <a:lnSpc>
                <a:spcPts val="1200"/>
              </a:lnSpc>
              <a:spcBef>
                <a:spcPts val="0"/>
              </a:spcBef>
              <a:buSzPct val="120000"/>
              <a:buNone/>
            </a:pPr>
            <a:endParaRPr lang="en-US" sz="2550" b="1" dirty="0" smtClean="0">
              <a:latin typeface="Modern No. 20" panose="02070704070505020303" pitchFamily="18" charset="0"/>
            </a:endParaRPr>
          </a:p>
          <a:p>
            <a:pPr marL="273050" indent="-273050">
              <a:spcBef>
                <a:spcPts val="0"/>
              </a:spcBef>
              <a:buSzPct val="120000"/>
            </a:pPr>
            <a:r>
              <a:rPr lang="en-US" sz="2550" b="1" dirty="0" smtClean="0">
                <a:latin typeface="Modern No. 20" panose="02070704070505020303" pitchFamily="18" charset="0"/>
              </a:rPr>
              <a:t>July 10, 2012 - OEPA sent a letter to the Allen County Commissioners regarding their findings in the Gomer area. OEPA requested the Commissioners respond in writing as to how the water quality violations will be addressed.</a:t>
            </a:r>
          </a:p>
          <a:p>
            <a:pPr marL="0" indent="0">
              <a:lnSpc>
                <a:spcPts val="1200"/>
              </a:lnSpc>
              <a:spcBef>
                <a:spcPts val="0"/>
              </a:spcBef>
              <a:buSzPct val="120000"/>
              <a:buNone/>
            </a:pPr>
            <a:endParaRPr lang="en-US" sz="2550" b="1" dirty="0" smtClean="0">
              <a:latin typeface="Modern No. 20" panose="02070704070505020303" pitchFamily="18" charset="0"/>
            </a:endParaRPr>
          </a:p>
          <a:p>
            <a:pPr marL="273050" indent="-273050">
              <a:spcBef>
                <a:spcPts val="0"/>
              </a:spcBef>
              <a:buSzPct val="120000"/>
            </a:pPr>
            <a:r>
              <a:rPr lang="en-US" sz="2550" b="1" dirty="0" smtClean="0">
                <a:latin typeface="Modern No. 20" panose="02070704070505020303" pitchFamily="18" charset="0"/>
              </a:rPr>
              <a:t>September 20, 2012 - July 15, 2013, July 29, 2013 and August 5, 2013: Allen County conducted additional Pike Run stream testing to determine the scope of the problem and to confirm water quality standards were being violated.</a:t>
            </a:r>
            <a:r>
              <a:rPr lang="en-US" b="1" dirty="0" smtClean="0">
                <a:latin typeface="Modern No. 20" panose="02070704070505020303" pitchFamily="18" charset="0"/>
              </a:rPr>
              <a:t/>
            </a:r>
            <a:br>
              <a:rPr lang="en-US" b="1" dirty="0" smtClean="0">
                <a:latin typeface="Modern No. 20" panose="02070704070505020303" pitchFamily="18" charset="0"/>
              </a:rPr>
            </a:br>
            <a:endParaRPr lang="en-US" b="1" dirty="0" smtClean="0">
              <a:latin typeface="Modern No. 20" panose="02070704070505020303" pitchFamily="18" charset="0"/>
            </a:endParaRPr>
          </a:p>
          <a:p>
            <a:pPr marL="0" indent="0">
              <a:spcBef>
                <a:spcPts val="0"/>
              </a:spcBef>
              <a:buSzPct val="120000"/>
              <a:buNone/>
            </a:pPr>
            <a:endParaRPr lang="en-US" sz="2000" dirty="0" smtClean="0"/>
          </a:p>
          <a:p>
            <a:pPr marL="273050" indent="-273050">
              <a:spcBef>
                <a:spcPts val="0"/>
              </a:spcBef>
              <a:buSzPct val="120000"/>
            </a:pPr>
            <a:endParaRPr lang="en-US" sz="2400" dirty="0" smtClean="0"/>
          </a:p>
          <a:p>
            <a:pPr marL="273050" indent="-273050">
              <a:spcBef>
                <a:spcPts val="0"/>
              </a:spcBef>
              <a:buSzPct val="120000"/>
            </a:pPr>
            <a:endParaRPr lang="en-US" sz="1900" dirty="0" smtClean="0"/>
          </a:p>
          <a:p>
            <a:pPr marL="273050" indent="-273050">
              <a:buClr>
                <a:schemeClr val="tx1"/>
              </a:buClr>
            </a:pPr>
            <a:endParaRPr lang="en-US" sz="1800" dirty="0" smtClean="0">
              <a:latin typeface="Modern No. 20" pitchFamily="18" charset="0"/>
            </a:endParaRPr>
          </a:p>
        </p:txBody>
      </p:sp>
      <p:sp>
        <p:nvSpPr>
          <p:cNvPr id="4" name="Slide Number Placeholder 3"/>
          <p:cNvSpPr>
            <a:spLocks noGrp="1"/>
          </p:cNvSpPr>
          <p:nvPr>
            <p:ph type="sldNum" sz="quarter" idx="12"/>
          </p:nvPr>
        </p:nvSpPr>
        <p:spPr/>
        <p:txBody>
          <a:bodyPr/>
          <a:lstStyle/>
          <a:p>
            <a:pPr>
              <a:defRPr/>
            </a:pPr>
            <a:fld id="{302FE103-51EE-4C28-ADDF-3E22F0C4ABDD}" type="slidenum">
              <a:rPr lang="en-US" smtClean="0"/>
              <a:pPr>
                <a:defRPr/>
              </a:pPr>
              <a:t>3</a:t>
            </a:fld>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4</a:t>
            </a:fld>
            <a:endParaRPr lang="en-US"/>
          </a:p>
        </p:txBody>
      </p:sp>
      <p:sp>
        <p:nvSpPr>
          <p:cNvPr id="3" name="Rectangle 2"/>
          <p:cNvSpPr/>
          <p:nvPr/>
        </p:nvSpPr>
        <p:spPr>
          <a:xfrm>
            <a:off x="152400" y="914400"/>
            <a:ext cx="8305800" cy="6124754"/>
          </a:xfrm>
          <a:prstGeom prst="rect">
            <a:avLst/>
          </a:prstGeom>
        </p:spPr>
        <p:txBody>
          <a:bodyPr wrap="square">
            <a:spAutoFit/>
          </a:bodyPr>
          <a:lstStyle/>
          <a:p>
            <a:pPr marL="273050" lvl="2" indent="-273050" fontAlgn="auto">
              <a:lnSpc>
                <a:spcPts val="2400"/>
              </a:lnSpc>
              <a:spcBef>
                <a:spcPts val="0"/>
              </a:spcBef>
              <a:spcAft>
                <a:spcPts val="0"/>
              </a:spcAft>
              <a:buClr>
                <a:schemeClr val="accent2"/>
              </a:buClr>
              <a:buSzPct val="120000"/>
              <a:buFont typeface="Wingdings 2"/>
              <a:buChar char=""/>
              <a:defRPr/>
            </a:pPr>
            <a:r>
              <a:rPr lang="en-US" sz="2600" b="1" dirty="0" smtClean="0">
                <a:latin typeface="Modern No. 20" panose="02070704070505020303" pitchFamily="18" charset="0"/>
              </a:rPr>
              <a:t>August </a:t>
            </a:r>
            <a:r>
              <a:rPr lang="en-US" sz="2600" b="1" dirty="0">
                <a:latin typeface="Modern No. 20" panose="02070704070505020303" pitchFamily="18" charset="0"/>
              </a:rPr>
              <a:t>2013 - Kohli &amp; </a:t>
            </a:r>
            <a:r>
              <a:rPr lang="en-US" sz="2600" b="1" dirty="0" err="1">
                <a:latin typeface="Modern No. 20" panose="02070704070505020303" pitchFamily="18" charset="0"/>
              </a:rPr>
              <a:t>Kaliher</a:t>
            </a:r>
            <a:r>
              <a:rPr lang="en-US" sz="2600" b="1" dirty="0">
                <a:latin typeface="Modern No. 20" panose="02070704070505020303" pitchFamily="18" charset="0"/>
              </a:rPr>
              <a:t> Associates, Inc. was authorized by the Allen County Commissioners to complete a General</a:t>
            </a:r>
            <a:r>
              <a:rPr lang="en-US" sz="2600" dirty="0">
                <a:latin typeface="Modern No. 20" panose="02070704070505020303" pitchFamily="18" charset="0"/>
              </a:rPr>
              <a:t> Study to determine how best to serve the Gomer Project Area</a:t>
            </a:r>
            <a:r>
              <a:rPr lang="en-US" sz="2600" dirty="0" smtClean="0">
                <a:latin typeface="Modern No. 20" panose="02070704070505020303" pitchFamily="18" charset="0"/>
              </a:rPr>
              <a:t>.</a:t>
            </a:r>
            <a:br>
              <a:rPr lang="en-US" sz="2600" dirty="0" smtClean="0">
                <a:latin typeface="Modern No. 20" panose="02070704070505020303" pitchFamily="18" charset="0"/>
              </a:rPr>
            </a:br>
            <a:endParaRPr lang="en-US" sz="2600" dirty="0">
              <a:latin typeface="Modern No. 20" panose="02070704070505020303" pitchFamily="18" charset="0"/>
            </a:endParaRPr>
          </a:p>
          <a:p>
            <a:pPr marL="273050" lvl="2" indent="-273050" fontAlgn="auto">
              <a:lnSpc>
                <a:spcPts val="2400"/>
              </a:lnSpc>
              <a:spcBef>
                <a:spcPts val="0"/>
              </a:spcBef>
              <a:spcAft>
                <a:spcPts val="0"/>
              </a:spcAft>
              <a:buClr>
                <a:schemeClr val="accent2"/>
              </a:buClr>
              <a:buSzPct val="120000"/>
              <a:buFont typeface="Wingdings 2"/>
              <a:buChar char=""/>
              <a:defRPr/>
            </a:pPr>
            <a:r>
              <a:rPr lang="en-US" sz="2600" b="1" dirty="0">
                <a:latin typeface="Modern No. 20" panose="02070704070505020303" pitchFamily="18" charset="0"/>
              </a:rPr>
              <a:t>April 2015 - Kohli &amp; </a:t>
            </a:r>
            <a:r>
              <a:rPr lang="en-US" sz="2600" b="1" dirty="0" err="1">
                <a:latin typeface="Modern No. 20" panose="02070704070505020303" pitchFamily="18" charset="0"/>
              </a:rPr>
              <a:t>Kaliher</a:t>
            </a:r>
            <a:r>
              <a:rPr lang="en-US" sz="2600" b="1" dirty="0">
                <a:latin typeface="Modern No. 20" panose="02070704070505020303" pitchFamily="18" charset="0"/>
              </a:rPr>
              <a:t> Associates, Inc. completed a General Study of the area to determine the most cost effective method to address water quality violations.</a:t>
            </a:r>
          </a:p>
          <a:p>
            <a:pPr lvl="0" fontAlgn="auto">
              <a:lnSpc>
                <a:spcPts val="2400"/>
              </a:lnSpc>
              <a:spcBef>
                <a:spcPts val="0"/>
              </a:spcBef>
              <a:spcAft>
                <a:spcPts val="0"/>
              </a:spcAft>
              <a:buClr>
                <a:schemeClr val="accent3"/>
              </a:buClr>
              <a:buSzPct val="120000"/>
              <a:defRPr/>
            </a:pPr>
            <a:endParaRPr lang="en-US" sz="2600" b="1" dirty="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a:latin typeface="Modern No. 20" panose="02070704070505020303" pitchFamily="18" charset="0"/>
              </a:rPr>
              <a:t>July 21, 2016 - Letter was sent to property owners updating project status. </a:t>
            </a:r>
          </a:p>
          <a:p>
            <a:pPr marL="273050" lvl="0" indent="-273050" fontAlgn="auto">
              <a:lnSpc>
                <a:spcPts val="2400"/>
              </a:lnSpc>
              <a:spcBef>
                <a:spcPts val="0"/>
              </a:spcBef>
              <a:spcAft>
                <a:spcPts val="0"/>
              </a:spcAft>
              <a:buClr>
                <a:schemeClr val="accent3"/>
              </a:buClr>
              <a:buSzPct val="120000"/>
              <a:defRPr/>
            </a:pPr>
            <a:endParaRPr lang="en-US" sz="2600" b="1" dirty="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a:latin typeface="Modern No. 20" panose="02070704070505020303" pitchFamily="18" charset="0"/>
              </a:rPr>
              <a:t>June 20, 2017 – A public informational meeting was held with property owners.</a:t>
            </a:r>
          </a:p>
          <a:p>
            <a:pPr lvl="0" fontAlgn="auto">
              <a:lnSpc>
                <a:spcPts val="2400"/>
              </a:lnSpc>
              <a:spcBef>
                <a:spcPts val="0"/>
              </a:spcBef>
              <a:spcAft>
                <a:spcPts val="0"/>
              </a:spcAft>
              <a:buClr>
                <a:schemeClr val="accent3"/>
              </a:buClr>
              <a:buSzPct val="120000"/>
              <a:defRPr/>
            </a:pPr>
            <a:endParaRPr lang="en-US" sz="2600" b="1" dirty="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a:latin typeface="Modern No. 20" panose="02070704070505020303" pitchFamily="18" charset="0"/>
              </a:rPr>
              <a:t>May 25, 2018 – Letter was sent to property owners updating project status and notification of income survey.</a:t>
            </a:r>
          </a:p>
          <a:p>
            <a:pPr marL="273050" indent="-273050">
              <a:spcBef>
                <a:spcPts val="0"/>
              </a:spcBef>
              <a:buSzPct val="120000"/>
            </a:pPr>
            <a:endParaRPr lang="en-US" sz="2600" dirty="0">
              <a:latin typeface="Modern No. 20" panose="02070704070505020303" pitchFamily="18" charset="0"/>
            </a:endParaRPr>
          </a:p>
          <a:p>
            <a:pPr marL="273050" indent="-273050">
              <a:spcBef>
                <a:spcPts val="0"/>
              </a:spcBef>
              <a:buSzPct val="120000"/>
            </a:pPr>
            <a:endParaRPr lang="en-US" sz="2600" dirty="0">
              <a:latin typeface="Modern No. 20" panose="02070704070505020303" pitchFamily="18" charset="0"/>
            </a:endParaRPr>
          </a:p>
        </p:txBody>
      </p:sp>
      <p:sp>
        <p:nvSpPr>
          <p:cNvPr id="4" name="Title 2"/>
          <p:cNvSpPr txBox="1">
            <a:spLocks/>
          </p:cNvSpPr>
          <p:nvPr/>
        </p:nvSpPr>
        <p:spPr>
          <a:xfrm>
            <a:off x="457200" y="76200"/>
            <a:ext cx="8229600" cy="6858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r>
              <a:rPr lang="en-US" sz="3600" b="1" smtClean="0">
                <a:latin typeface="Modern No. 20" pitchFamily="18" charset="0"/>
              </a:rPr>
              <a:t>I.  </a:t>
            </a:r>
            <a:r>
              <a:rPr lang="en-US" sz="3600" b="1" u="sng" smtClean="0">
                <a:latin typeface="Modern No. 20" pitchFamily="18" charset="0"/>
              </a:rPr>
              <a:t>History of Project</a:t>
            </a:r>
            <a:endParaRPr lang="en-US" sz="3600" b="1" u="sng" dirty="0">
              <a:latin typeface="Modern No. 20" pitchFamily="18" charset="0"/>
            </a:endParaRPr>
          </a:p>
        </p:txBody>
      </p:sp>
    </p:spTree>
    <p:extLst>
      <p:ext uri="{BB962C8B-B14F-4D97-AF65-F5344CB8AC3E}">
        <p14:creationId xmlns:p14="http://schemas.microsoft.com/office/powerpoint/2010/main" val="24728366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5</a:t>
            </a:fld>
            <a:endParaRPr lang="en-US"/>
          </a:p>
        </p:txBody>
      </p:sp>
      <p:sp>
        <p:nvSpPr>
          <p:cNvPr id="4" name="Content Placeholder 1"/>
          <p:cNvSpPr txBox="1">
            <a:spLocks/>
          </p:cNvSpPr>
          <p:nvPr/>
        </p:nvSpPr>
        <p:spPr>
          <a:xfrm>
            <a:off x="228600" y="533400"/>
            <a:ext cx="8686800" cy="5486400"/>
          </a:xfrm>
          <a:prstGeom prst="rect">
            <a:avLst/>
          </a:prstGeom>
        </p:spPr>
        <p:txBody>
          <a:bodyPr>
            <a:noAutofit/>
          </a:bodyPr>
          <a:lstStyle/>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endParaRPr kumimoji="0" lang="en-US" sz="2600" b="1" i="0" u="none" strike="noStrike" kern="1200" cap="none" spc="0" normalizeH="0" baseline="0" noProof="0" dirty="0" smtClean="0">
              <a:ln>
                <a:noFill/>
              </a:ln>
              <a:solidFill>
                <a:schemeClr val="tx1"/>
              </a:solidFill>
              <a:effectLst/>
              <a:uLnTx/>
              <a:uFillTx/>
              <a:latin typeface="Modern No. 20" panose="02070704070505020303" pitchFamily="18" charset="0"/>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odern No. 20" panose="02070704070505020303" pitchFamily="18" charset="0"/>
              </a:rPr>
              <a:t> May 30, 2019 -</a:t>
            </a:r>
            <a:r>
              <a:rPr kumimoji="0" lang="en-US" sz="2600" b="1" i="0" u="none" strike="noStrike" kern="1200" cap="none" spc="0" normalizeH="0" noProof="0" dirty="0" smtClean="0">
                <a:ln>
                  <a:noFill/>
                </a:ln>
                <a:solidFill>
                  <a:schemeClr val="tx1"/>
                </a:solidFill>
                <a:effectLst/>
                <a:uLnTx/>
                <a:uFillTx/>
                <a:latin typeface="Modern No. 20" panose="02070704070505020303" pitchFamily="18" charset="0"/>
              </a:rPr>
              <a:t> Letter of Conditions (LOC) was issued by    USDA for award of a $1.3 mill grant and $1.2 mill loan.</a:t>
            </a:r>
            <a:br>
              <a:rPr kumimoji="0" lang="en-US" sz="2600" b="1" i="0" u="none" strike="noStrike" kern="1200" cap="none" spc="0" normalizeH="0" noProof="0" dirty="0" smtClean="0">
                <a:ln>
                  <a:noFill/>
                </a:ln>
                <a:solidFill>
                  <a:schemeClr val="tx1"/>
                </a:solidFill>
                <a:effectLst/>
                <a:uLnTx/>
                <a:uFillTx/>
                <a:latin typeface="Modern No. 20" panose="02070704070505020303" pitchFamily="18" charset="0"/>
              </a:rPr>
            </a:br>
            <a:endParaRPr kumimoji="0" lang="en-US" sz="2600" b="1" i="0" u="none" strike="noStrike" kern="1200" cap="none" spc="0" normalizeH="0" noProof="0" dirty="0" smtClean="0">
              <a:ln>
                <a:noFill/>
              </a:ln>
              <a:solidFill>
                <a:schemeClr val="tx1"/>
              </a:solidFill>
              <a:effectLst/>
              <a:uLnTx/>
              <a:uFillTx/>
              <a:latin typeface="Modern No. 20" panose="02070704070505020303" pitchFamily="18" charset="0"/>
            </a:endParaRP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r>
              <a:rPr lang="en-US" sz="2600" b="1" dirty="0" smtClean="0">
                <a:latin typeface="Modern No. 20" panose="02070704070505020303" pitchFamily="18" charset="0"/>
              </a:rPr>
              <a:t>November 18, 2019 – Update letter was sent to property owners outlining a new project schedule due to lack of funding from CDBG.</a:t>
            </a:r>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endParaRPr lang="en-US" sz="2600" b="1" dirty="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smtClean="0">
                <a:latin typeface="Modern No. 20" panose="02070704070505020303" pitchFamily="18" charset="0"/>
              </a:rPr>
              <a:t>June 10, </a:t>
            </a:r>
            <a:r>
              <a:rPr lang="en-US" sz="2600" b="1" dirty="0">
                <a:latin typeface="Modern No. 20" panose="02070704070505020303" pitchFamily="18" charset="0"/>
              </a:rPr>
              <a:t>2021 – </a:t>
            </a:r>
            <a:r>
              <a:rPr lang="en-US" sz="2600" b="1" dirty="0" smtClean="0">
                <a:latin typeface="Modern No. 20" panose="02070704070505020303" pitchFamily="18" charset="0"/>
              </a:rPr>
              <a:t>Final easements received from property owners.</a:t>
            </a:r>
          </a:p>
          <a:p>
            <a:pPr marL="273050" lvl="0" indent="-273050" fontAlgn="auto">
              <a:lnSpc>
                <a:spcPts val="2400"/>
              </a:lnSpc>
              <a:spcBef>
                <a:spcPts val="0"/>
              </a:spcBef>
              <a:spcAft>
                <a:spcPts val="0"/>
              </a:spcAft>
              <a:buClr>
                <a:schemeClr val="accent3"/>
              </a:buClr>
              <a:buSzPct val="120000"/>
              <a:buFont typeface="Wingdings 2"/>
              <a:buChar char=""/>
              <a:defRPr/>
            </a:pPr>
            <a:endParaRPr lang="en-US" sz="2600" b="1" dirty="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smtClean="0">
                <a:latin typeface="Modern No. 20" panose="02070704070505020303" pitchFamily="18" charset="0"/>
              </a:rPr>
              <a:t>October 28, 2021 – Advertisement posted to receive bidders for the construction of the project.</a:t>
            </a:r>
          </a:p>
          <a:p>
            <a:pPr marL="273050" lvl="0" indent="-273050" fontAlgn="auto">
              <a:lnSpc>
                <a:spcPts val="2400"/>
              </a:lnSpc>
              <a:spcBef>
                <a:spcPts val="0"/>
              </a:spcBef>
              <a:spcAft>
                <a:spcPts val="0"/>
              </a:spcAft>
              <a:buClr>
                <a:schemeClr val="accent3"/>
              </a:buClr>
              <a:buSzPct val="120000"/>
              <a:buFont typeface="Wingdings 2"/>
              <a:buChar char=""/>
              <a:defRPr/>
            </a:pPr>
            <a:endParaRPr lang="en-US" sz="2600" b="1" dirty="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smtClean="0">
                <a:latin typeface="Modern No. 20" panose="02070704070505020303" pitchFamily="18" charset="0"/>
              </a:rPr>
              <a:t>November 19, 2021 – Bid awarded to </a:t>
            </a:r>
            <a:r>
              <a:rPr lang="en-US" sz="2600" b="1" dirty="0" err="1" smtClean="0">
                <a:latin typeface="Modern No. 20" panose="02070704070505020303" pitchFamily="18" charset="0"/>
              </a:rPr>
              <a:t>Degen</a:t>
            </a:r>
            <a:r>
              <a:rPr lang="en-US" sz="2600" b="1" dirty="0" smtClean="0">
                <a:latin typeface="Modern No. 20" panose="02070704070505020303" pitchFamily="18" charset="0"/>
              </a:rPr>
              <a:t> Excavating.</a:t>
            </a:r>
            <a:br>
              <a:rPr lang="en-US" sz="2600" b="1" dirty="0" smtClean="0">
                <a:latin typeface="Modern No. 20" panose="02070704070505020303" pitchFamily="18" charset="0"/>
              </a:rPr>
            </a:br>
            <a:endParaRPr lang="en-US" sz="2600" b="1" dirty="0" smtClean="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r>
              <a:rPr lang="en-US" sz="2600" b="1" dirty="0" smtClean="0">
                <a:latin typeface="Modern No. 20" panose="02070704070505020303" pitchFamily="18" charset="0"/>
              </a:rPr>
              <a:t>February 18, 2022 – Project update mailed to property owners.</a:t>
            </a:r>
            <a:br>
              <a:rPr lang="en-US" sz="2600" b="1" dirty="0" smtClean="0">
                <a:latin typeface="Modern No. 20" panose="02070704070505020303" pitchFamily="18" charset="0"/>
              </a:rPr>
            </a:br>
            <a:endParaRPr lang="en-US" sz="2600" b="1" dirty="0" smtClean="0">
              <a:latin typeface="Modern No. 20" panose="02070704070505020303" pitchFamily="18" charset="0"/>
            </a:endParaRPr>
          </a:p>
          <a:p>
            <a:pPr marL="742950" lvl="0" indent="-742950" fontAlgn="auto">
              <a:lnSpc>
                <a:spcPts val="2400"/>
              </a:lnSpc>
              <a:spcBef>
                <a:spcPts val="0"/>
              </a:spcBef>
              <a:spcAft>
                <a:spcPts val="0"/>
              </a:spcAft>
              <a:buClr>
                <a:schemeClr val="accent3"/>
              </a:buClr>
              <a:buSzPct val="120000"/>
              <a:defRPr/>
            </a:pPr>
            <a:endParaRPr lang="en-US" sz="2600" b="1" dirty="0">
              <a:latin typeface="Modern No. 20" panose="02070704070505020303" pitchFamily="18" charset="0"/>
            </a:endParaRPr>
          </a:p>
          <a:p>
            <a:pPr marL="742950" lvl="0" indent="-742950" fontAlgn="auto">
              <a:lnSpc>
                <a:spcPts val="2400"/>
              </a:lnSpc>
              <a:spcBef>
                <a:spcPts val="0"/>
              </a:spcBef>
              <a:spcAft>
                <a:spcPts val="0"/>
              </a:spcAft>
              <a:buClr>
                <a:schemeClr val="accent3"/>
              </a:buClr>
              <a:buSzPct val="120000"/>
              <a:defRPr/>
            </a:pPr>
            <a:r>
              <a:rPr lang="en-US" sz="2600" b="1" dirty="0">
                <a:latin typeface="Modern No. 20" panose="02070704070505020303" pitchFamily="18" charset="0"/>
              </a:rPr>
              <a:t>	</a:t>
            </a:r>
            <a:endParaRPr lang="en-US" sz="2600" b="1" dirty="0" smtClean="0">
              <a:latin typeface="Modern No. 20" panose="02070704070505020303" pitchFamily="18" charset="0"/>
            </a:endParaRPr>
          </a:p>
          <a:p>
            <a:pPr marL="273050" lvl="0" indent="-273050" fontAlgn="auto">
              <a:lnSpc>
                <a:spcPts val="2400"/>
              </a:lnSpc>
              <a:spcBef>
                <a:spcPts val="0"/>
              </a:spcBef>
              <a:spcAft>
                <a:spcPts val="0"/>
              </a:spcAft>
              <a:buClr>
                <a:schemeClr val="accent3"/>
              </a:buClr>
              <a:buSzPct val="120000"/>
              <a:buFont typeface="Wingdings 2"/>
              <a:buChar char=""/>
              <a:defRPr/>
            </a:pPr>
            <a:endParaRPr lang="en-US" sz="2000" dirty="0"/>
          </a:p>
          <a:p>
            <a:pPr marL="273050" marR="0" lvl="0" indent="-273050" algn="l" defTabSz="914400" rtl="0" eaLnBrk="1" fontAlgn="auto" latinLnBrk="0" hangingPunct="1">
              <a:lnSpc>
                <a:spcPts val="2400"/>
              </a:lnSpc>
              <a:spcBef>
                <a:spcPts val="0"/>
              </a:spcBef>
              <a:spcAft>
                <a:spcPts val="0"/>
              </a:spcAft>
              <a:buClr>
                <a:schemeClr val="accent3"/>
              </a:buClr>
              <a:buSzPct val="120000"/>
              <a:buFont typeface="Wingdings 2"/>
              <a:buChar char=""/>
              <a:tabLst/>
              <a:defRPr/>
            </a:pPr>
            <a:endParaRPr kumimoji="0" lang="en-US" sz="2200" b="0" i="0" u="none" strike="noStrike" kern="1200" cap="none" spc="0" normalizeH="0" baseline="0" noProof="0" dirty="0" smtClean="0">
              <a:ln>
                <a:noFill/>
              </a:ln>
              <a:solidFill>
                <a:schemeClr val="tx1"/>
              </a:solidFill>
              <a:effectLst/>
              <a:uLnTx/>
              <a:uFillTx/>
              <a:latin typeface="+mn-lt"/>
            </a:endParaRPr>
          </a:p>
        </p:txBody>
      </p:sp>
      <p:sp>
        <p:nvSpPr>
          <p:cNvPr id="5" name="Title 2"/>
          <p:cNvSpPr txBox="1">
            <a:spLocks/>
          </p:cNvSpPr>
          <p:nvPr/>
        </p:nvSpPr>
        <p:spPr>
          <a:xfrm>
            <a:off x="457200" y="76200"/>
            <a:ext cx="82296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odern No. 20" pitchFamily="18" charset="0"/>
                <a:ea typeface="+mj-ea"/>
                <a:cs typeface="+mj-cs"/>
              </a:rPr>
              <a:t>I.  </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History of Project </a:t>
            </a:r>
            <a:endParaRPr kumimoji="0" lang="en-US" sz="3600" b="1"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20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xfrm>
            <a:off x="8534400" y="6172200"/>
            <a:ext cx="457200" cy="457200"/>
          </a:xfrm>
          <a:ln>
            <a:miter lim="800000"/>
            <a:headEnd/>
            <a:tailEnd/>
          </a:ln>
        </p:spPr>
        <p:txBody>
          <a:bodyPr wrap="square" numCol="1" compatLnSpc="1">
            <a:prstTxWarp prst="textNoShape">
              <a:avLst/>
            </a:prstTxWarp>
          </a:bodyPr>
          <a:lstStyle/>
          <a:p>
            <a:pPr fontAlgn="base">
              <a:spcBef>
                <a:spcPct val="0"/>
              </a:spcBef>
              <a:spcAft>
                <a:spcPct val="0"/>
              </a:spcAft>
              <a:defRPr/>
            </a:pPr>
            <a:fld id="{42F4F3C0-19B0-4814-BD83-3AAD4C7741B5}" type="slidenum">
              <a:rPr lang="en-US"/>
              <a:pPr fontAlgn="base">
                <a:spcBef>
                  <a:spcPct val="0"/>
                </a:spcBef>
                <a:spcAft>
                  <a:spcPct val="0"/>
                </a:spcAft>
                <a:defRPr/>
              </a:pPr>
              <a:t>6</a:t>
            </a:fld>
            <a:endParaRPr lang="en-US"/>
          </a:p>
        </p:txBody>
      </p:sp>
      <p:sp>
        <p:nvSpPr>
          <p:cNvPr id="7" name="Title 2"/>
          <p:cNvSpPr txBox="1">
            <a:spLocks/>
          </p:cNvSpPr>
          <p:nvPr/>
        </p:nvSpPr>
        <p:spPr>
          <a:xfrm>
            <a:off x="457200" y="0"/>
            <a:ext cx="82296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odern No. 20" pitchFamily="18" charset="0"/>
                <a:ea typeface="+mj-ea"/>
                <a:cs typeface="+mj-cs"/>
              </a:rPr>
              <a:t>II.  </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Project Layout &amp; Pump Information</a:t>
            </a:r>
            <a:endParaRPr kumimoji="0" lang="en-US" sz="3600" b="1"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pic>
        <p:nvPicPr>
          <p:cNvPr id="3" name="Picture 2"/>
          <p:cNvPicPr>
            <a:picLocks noChangeAspect="1"/>
          </p:cNvPicPr>
          <p:nvPr/>
        </p:nvPicPr>
        <p:blipFill>
          <a:blip r:embed="rId3"/>
          <a:stretch>
            <a:fillRect/>
          </a:stretch>
        </p:blipFill>
        <p:spPr>
          <a:xfrm>
            <a:off x="-19706" y="658368"/>
            <a:ext cx="9197234" cy="590344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7</a:t>
            </a:fld>
            <a:endParaRPr lang="en-US"/>
          </a:p>
        </p:txBody>
      </p:sp>
      <p:sp>
        <p:nvSpPr>
          <p:cNvPr id="3" name="Title 2"/>
          <p:cNvSpPr txBox="1">
            <a:spLocks/>
          </p:cNvSpPr>
          <p:nvPr/>
        </p:nvSpPr>
        <p:spPr>
          <a:xfrm>
            <a:off x="423672" y="152400"/>
            <a:ext cx="8229600" cy="685800"/>
          </a:xfrm>
          <a:prstGeom prst="rect">
            <a:avLst/>
          </a:prstGeom>
        </p:spPr>
        <p:txBody>
          <a:bodyPr/>
          <a:lstStyle/>
          <a:p>
            <a:pPr lvl="0" fontAlgn="auto">
              <a:spcAft>
                <a:spcPts val="0"/>
              </a:spcAft>
              <a:defRPr/>
            </a:pPr>
            <a:r>
              <a:rPr kumimoji="0" lang="en-US" sz="3600" b="1" i="0" u="none" strike="noStrike" kern="1200" cap="none" spc="0" normalizeH="0" baseline="0" noProof="0" dirty="0" smtClean="0">
                <a:ln>
                  <a:noFill/>
                </a:ln>
                <a:solidFill>
                  <a:schemeClr val="tx2"/>
                </a:solidFill>
                <a:effectLst/>
                <a:uLnTx/>
                <a:uFillTx/>
                <a:latin typeface="Modern No. 20" pitchFamily="18" charset="0"/>
                <a:ea typeface="+mj-ea"/>
                <a:cs typeface="+mj-cs"/>
              </a:rPr>
              <a:t>II.  </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Project Layout </a:t>
            </a:r>
            <a:r>
              <a:rPr lang="en-US" sz="3600" b="1" u="sng" dirty="0">
                <a:solidFill>
                  <a:schemeClr val="tx2"/>
                </a:solidFill>
                <a:latin typeface="Modern No. 20" pitchFamily="18" charset="0"/>
              </a:rPr>
              <a:t>&amp; Pump Information</a:t>
            </a:r>
            <a:endParaRPr kumimoji="0" lang="en-US" sz="3600" b="1"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grpSp>
        <p:nvGrpSpPr>
          <p:cNvPr id="21" name="Group 20"/>
          <p:cNvGrpSpPr/>
          <p:nvPr/>
        </p:nvGrpSpPr>
        <p:grpSpPr>
          <a:xfrm>
            <a:off x="152400" y="1447800"/>
            <a:ext cx="8974015" cy="5905500"/>
            <a:chOff x="152400" y="1447800"/>
            <a:chExt cx="8974015" cy="5905500"/>
          </a:xfrm>
        </p:grpSpPr>
        <p:pic>
          <p:nvPicPr>
            <p:cNvPr id="17" name="Picture 16"/>
            <p:cNvPicPr>
              <a:picLocks noChangeAspect="1"/>
            </p:cNvPicPr>
            <p:nvPr/>
          </p:nvPicPr>
          <p:blipFill>
            <a:blip r:embed="rId2"/>
            <a:stretch>
              <a:fillRect/>
            </a:stretch>
          </p:blipFill>
          <p:spPr>
            <a:xfrm>
              <a:off x="3778607" y="1447800"/>
              <a:ext cx="5347808" cy="4402533"/>
            </a:xfrm>
            <a:prstGeom prst="rect">
              <a:avLst/>
            </a:prstGeom>
          </p:spPr>
        </p:pic>
        <p:sp>
          <p:nvSpPr>
            <p:cNvPr id="6" name="TextBox 10"/>
            <p:cNvSpPr txBox="1">
              <a:spLocks noChangeArrowheads="1"/>
            </p:cNvSpPr>
            <p:nvPr/>
          </p:nvSpPr>
          <p:spPr bwMode="auto">
            <a:xfrm>
              <a:off x="152400" y="1447800"/>
              <a:ext cx="3429000" cy="5905500"/>
            </a:xfrm>
            <a:prstGeom prst="rect">
              <a:avLst/>
            </a:prstGeom>
            <a:noFill/>
            <a:ln w="9525">
              <a:noFill/>
              <a:miter lim="800000"/>
              <a:headEnd/>
              <a:tailEnd/>
            </a:ln>
          </p:spPr>
          <p:txBody>
            <a:bodyPr wrap="square">
              <a:noAutofit/>
            </a:bodyPr>
            <a:lstStyle/>
            <a:p>
              <a:r>
                <a:rPr lang="en-US" sz="2600" b="1" dirty="0" smtClean="0">
                  <a:latin typeface="Modern No. 20" panose="02070704070505020303" pitchFamily="18" charset="0"/>
                </a:rPr>
                <a:t>In addition to using these systems in rocky, hilly and wet areas our department will use these in areas where gravity collection systems are cost prohibitive, or in </a:t>
              </a:r>
              <a:r>
                <a:rPr lang="en-US" sz="2600" b="1" dirty="0">
                  <a:latin typeface="Modern No. 20" panose="02070704070505020303" pitchFamily="18" charset="0"/>
                </a:rPr>
                <a:t>areas where </a:t>
              </a:r>
              <a:r>
                <a:rPr lang="en-US" sz="2600" b="1" dirty="0" smtClean="0">
                  <a:latin typeface="Modern No. 20" panose="02070704070505020303" pitchFamily="18" charset="0"/>
                </a:rPr>
                <a:t>major development </a:t>
              </a:r>
              <a:r>
                <a:rPr lang="en-US" sz="2600" b="1" dirty="0">
                  <a:latin typeface="Modern No. 20" panose="02070704070505020303" pitchFamily="18" charset="0"/>
                </a:rPr>
                <a:t>expansion is not expected</a:t>
              </a:r>
              <a:r>
                <a:rPr lang="en-US" sz="2600" b="1" dirty="0" smtClean="0">
                  <a:latin typeface="Modern No. 20" panose="02070704070505020303" pitchFamily="18" charset="0"/>
                </a:rPr>
                <a:t>.</a:t>
              </a:r>
              <a:endParaRPr lang="en-US" sz="2600" b="1" dirty="0">
                <a:latin typeface="Modern No. 20" panose="02070704070505020303" pitchFamily="18" charset="0"/>
              </a:endParaRPr>
            </a:p>
          </p:txBody>
        </p:sp>
      </p:grpSp>
      <p:sp>
        <p:nvSpPr>
          <p:cNvPr id="22" name="Rectangle 21"/>
          <p:cNvSpPr/>
          <p:nvPr/>
        </p:nvSpPr>
        <p:spPr>
          <a:xfrm>
            <a:off x="152400" y="838200"/>
            <a:ext cx="5486400" cy="492443"/>
          </a:xfrm>
          <a:prstGeom prst="rect">
            <a:avLst/>
          </a:prstGeom>
        </p:spPr>
        <p:txBody>
          <a:bodyPr wrap="square">
            <a:spAutoFit/>
          </a:bodyPr>
          <a:lstStyle/>
          <a:p>
            <a:r>
              <a:rPr lang="en-US" sz="2600" b="1" dirty="0">
                <a:latin typeface="Modern No. 20" panose="02070704070505020303" pitchFamily="18" charset="0"/>
              </a:rPr>
              <a:t>Low Pressure Collection Systems:</a:t>
            </a:r>
          </a:p>
        </p:txBody>
      </p:sp>
    </p:spTree>
    <p:extLst>
      <p:ext uri="{BB962C8B-B14F-4D97-AF65-F5344CB8AC3E}">
        <p14:creationId xmlns:p14="http://schemas.microsoft.com/office/powerpoint/2010/main" val="27728589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0"/>
            <a:ext cx="4114800" cy="3086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472" y="891985"/>
            <a:ext cx="4191000" cy="3143250"/>
          </a:xfrm>
          <a:prstGeom prst="rect">
            <a:avLst/>
          </a:prstGeom>
        </p:spPr>
      </p:pic>
      <p:sp>
        <p:nvSpPr>
          <p:cNvPr id="6" name="Title 2"/>
          <p:cNvSpPr txBox="1">
            <a:spLocks/>
          </p:cNvSpPr>
          <p:nvPr/>
        </p:nvSpPr>
        <p:spPr>
          <a:xfrm>
            <a:off x="423672" y="152400"/>
            <a:ext cx="8229600" cy="685800"/>
          </a:xfrm>
          <a:prstGeom prst="rect">
            <a:avLst/>
          </a:prstGeom>
        </p:spPr>
        <p:txBody>
          <a:bodyPr/>
          <a:lstStyle/>
          <a:p>
            <a:pPr lvl="0" fontAlgn="auto">
              <a:spcAft>
                <a:spcPts val="0"/>
              </a:spcAft>
              <a:defRPr/>
            </a:pPr>
            <a:r>
              <a:rPr kumimoji="0" lang="en-US" sz="3600" b="1" i="0" u="none" strike="noStrike" kern="1200" cap="none" spc="0" normalizeH="0" baseline="0" noProof="0" dirty="0" smtClean="0">
                <a:ln>
                  <a:noFill/>
                </a:ln>
                <a:solidFill>
                  <a:schemeClr val="tx2"/>
                </a:solidFill>
                <a:effectLst/>
                <a:uLnTx/>
                <a:uFillTx/>
                <a:latin typeface="Modern No. 20" pitchFamily="18" charset="0"/>
                <a:ea typeface="+mj-ea"/>
                <a:cs typeface="+mj-cs"/>
              </a:rPr>
              <a:t>II.  </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Project Layout</a:t>
            </a:r>
            <a:r>
              <a:rPr lang="en-US" sz="3600" b="1" u="sng" dirty="0">
                <a:solidFill>
                  <a:schemeClr val="tx2"/>
                </a:solidFill>
                <a:latin typeface="Modern No. 20" pitchFamily="18" charset="0"/>
              </a:rPr>
              <a:t> &amp; Pump Information</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 </a:t>
            </a:r>
            <a:endParaRPr kumimoji="0" lang="en-US" sz="3600" b="1"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429000"/>
            <a:ext cx="4572000" cy="3429000"/>
          </a:xfrm>
          <a:prstGeom prst="rect">
            <a:avLst/>
          </a:prstGeom>
        </p:spPr>
      </p:pic>
      <p:sp>
        <p:nvSpPr>
          <p:cNvPr id="7" name="TextBox 6"/>
          <p:cNvSpPr txBox="1"/>
          <p:nvPr/>
        </p:nvSpPr>
        <p:spPr>
          <a:xfrm>
            <a:off x="304800" y="891985"/>
            <a:ext cx="4233672" cy="492443"/>
          </a:xfrm>
          <a:prstGeom prst="rect">
            <a:avLst/>
          </a:prstGeom>
          <a:noFill/>
        </p:spPr>
        <p:txBody>
          <a:bodyPr wrap="square" rtlCol="0">
            <a:spAutoFit/>
          </a:bodyPr>
          <a:lstStyle/>
          <a:p>
            <a:r>
              <a:rPr lang="en-US" sz="2600" b="1" dirty="0" smtClean="0">
                <a:latin typeface="Modern No. 20" panose="02070704070505020303" pitchFamily="18" charset="0"/>
              </a:rPr>
              <a:t>Typical E1 Installation Pics:</a:t>
            </a:r>
            <a:endParaRPr lang="en-US" sz="2600" b="1" dirty="0">
              <a:latin typeface="Modern No. 20" panose="02070704070505020303" pitchFamily="18" charset="0"/>
            </a:endParaRPr>
          </a:p>
        </p:txBody>
      </p:sp>
    </p:spTree>
    <p:extLst>
      <p:ext uri="{BB962C8B-B14F-4D97-AF65-F5344CB8AC3E}">
        <p14:creationId xmlns:p14="http://schemas.microsoft.com/office/powerpoint/2010/main" val="2882922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1"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300"/>
                                        <p:tgtEl>
                                          <p:spTgt spid="4"/>
                                        </p:tgtEl>
                                      </p:cBhvr>
                                    </p:animEffect>
                                  </p:childTnLst>
                                </p:cTn>
                              </p:par>
                            </p:childTnLst>
                          </p:cTn>
                        </p:par>
                        <p:par>
                          <p:cTn id="17" fill="hold">
                            <p:stCondLst>
                              <p:cond delay="53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73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2CA8DC-D4EE-4F7B-88D6-C39ECA4100E8}" type="slidenum">
              <a:rPr lang="en-US" smtClean="0"/>
              <a:pPr>
                <a:defRPr/>
              </a:pPr>
              <a:t>9</a:t>
            </a:fld>
            <a:endParaRPr lang="en-US"/>
          </a:p>
        </p:txBody>
      </p:sp>
      <p:sp>
        <p:nvSpPr>
          <p:cNvPr id="4" name="Title 2"/>
          <p:cNvSpPr txBox="1">
            <a:spLocks/>
          </p:cNvSpPr>
          <p:nvPr/>
        </p:nvSpPr>
        <p:spPr>
          <a:xfrm>
            <a:off x="423672" y="152400"/>
            <a:ext cx="8229600" cy="685800"/>
          </a:xfrm>
          <a:prstGeom prst="rect">
            <a:avLst/>
          </a:prstGeom>
        </p:spPr>
        <p:txBody>
          <a:bodyPr/>
          <a:lstStyle/>
          <a:p>
            <a:pPr lvl="0" fontAlgn="auto">
              <a:spcAft>
                <a:spcPts val="0"/>
              </a:spcAft>
              <a:defRPr/>
            </a:pPr>
            <a:r>
              <a:rPr kumimoji="0" lang="en-US" sz="3600" b="1" i="0" u="none" strike="noStrike" kern="1200" cap="none" spc="0" normalizeH="0" baseline="0" noProof="0" dirty="0" smtClean="0">
                <a:ln>
                  <a:noFill/>
                </a:ln>
                <a:solidFill>
                  <a:schemeClr val="tx2"/>
                </a:solidFill>
                <a:effectLst/>
                <a:uLnTx/>
                <a:uFillTx/>
                <a:latin typeface="Modern No. 20" pitchFamily="18" charset="0"/>
                <a:ea typeface="+mj-ea"/>
                <a:cs typeface="+mj-cs"/>
              </a:rPr>
              <a:t>II.  </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Project Layout</a:t>
            </a:r>
            <a:r>
              <a:rPr lang="en-US" sz="3600" b="1" u="sng" dirty="0">
                <a:solidFill>
                  <a:schemeClr val="tx2"/>
                </a:solidFill>
                <a:latin typeface="Modern No. 20" pitchFamily="18" charset="0"/>
              </a:rPr>
              <a:t> &amp; Pump Information</a:t>
            </a:r>
            <a:r>
              <a:rPr kumimoji="0" lang="en-US" sz="3600" b="1" i="0" u="sng" strike="noStrike" kern="1200" cap="none" spc="0" normalizeH="0" baseline="0" noProof="0" dirty="0" smtClean="0">
                <a:ln>
                  <a:noFill/>
                </a:ln>
                <a:solidFill>
                  <a:schemeClr val="tx2"/>
                </a:solidFill>
                <a:effectLst/>
                <a:uLnTx/>
                <a:uFillTx/>
                <a:latin typeface="Modern No. 20" pitchFamily="18" charset="0"/>
                <a:ea typeface="+mj-ea"/>
                <a:cs typeface="+mj-cs"/>
              </a:rPr>
              <a:t> </a:t>
            </a:r>
            <a:endParaRPr kumimoji="0" lang="en-US" sz="3600" b="1" i="0" u="sng" strike="noStrike" kern="1200" cap="none" spc="0" normalizeH="0" baseline="0" noProof="0" dirty="0">
              <a:ln>
                <a:noFill/>
              </a:ln>
              <a:solidFill>
                <a:schemeClr val="tx2"/>
              </a:solidFill>
              <a:effectLst/>
              <a:uLnTx/>
              <a:uFillTx/>
              <a:latin typeface="Modern No. 20" pitchFamily="18" charset="0"/>
              <a:ea typeface="+mj-ea"/>
              <a:cs typeface="+mj-cs"/>
            </a:endParaRPr>
          </a:p>
        </p:txBody>
      </p:sp>
      <p:grpSp>
        <p:nvGrpSpPr>
          <p:cNvPr id="14" name="Group 13"/>
          <p:cNvGrpSpPr/>
          <p:nvPr/>
        </p:nvGrpSpPr>
        <p:grpSpPr>
          <a:xfrm>
            <a:off x="76199" y="811093"/>
            <a:ext cx="8458202" cy="6047830"/>
            <a:chOff x="76199" y="811093"/>
            <a:chExt cx="8458202" cy="6047830"/>
          </a:xfrm>
        </p:grpSpPr>
        <p:pic>
          <p:nvPicPr>
            <p:cNvPr id="9" name="Picture 8"/>
            <p:cNvPicPr>
              <a:picLocks noChangeAspect="1"/>
            </p:cNvPicPr>
            <p:nvPr/>
          </p:nvPicPr>
          <p:blipFill>
            <a:blip r:embed="rId2"/>
            <a:stretch>
              <a:fillRect/>
            </a:stretch>
          </p:blipFill>
          <p:spPr>
            <a:xfrm>
              <a:off x="5181601" y="811093"/>
              <a:ext cx="3352800" cy="6047830"/>
            </a:xfrm>
            <a:prstGeom prst="rect">
              <a:avLst/>
            </a:prstGeom>
          </p:spPr>
        </p:pic>
        <p:pic>
          <p:nvPicPr>
            <p:cNvPr id="12" name="Picture 11"/>
            <p:cNvPicPr>
              <a:picLocks noChangeAspect="1"/>
            </p:cNvPicPr>
            <p:nvPr/>
          </p:nvPicPr>
          <p:blipFill>
            <a:blip r:embed="rId3"/>
            <a:stretch>
              <a:fillRect/>
            </a:stretch>
          </p:blipFill>
          <p:spPr>
            <a:xfrm>
              <a:off x="177832" y="1261068"/>
              <a:ext cx="4700954" cy="914400"/>
            </a:xfrm>
            <a:prstGeom prst="rect">
              <a:avLst/>
            </a:prstGeom>
          </p:spPr>
        </p:pic>
        <p:sp>
          <p:nvSpPr>
            <p:cNvPr id="13" name="TextBox 12"/>
            <p:cNvSpPr txBox="1"/>
            <p:nvPr/>
          </p:nvSpPr>
          <p:spPr>
            <a:xfrm>
              <a:off x="76199" y="2286000"/>
              <a:ext cx="5105401" cy="2492990"/>
            </a:xfrm>
            <a:prstGeom prst="rect">
              <a:avLst/>
            </a:prstGeom>
            <a:noFill/>
          </p:spPr>
          <p:txBody>
            <a:bodyPr wrap="square" rtlCol="0">
              <a:spAutoFit/>
            </a:bodyPr>
            <a:lstStyle/>
            <a:p>
              <a:r>
                <a:rPr lang="en-US" sz="2600" b="1" dirty="0" smtClean="0">
                  <a:latin typeface="Modern No. 20" panose="02070704070505020303" pitchFamily="18" charset="0"/>
                </a:rPr>
                <a:t>Glass, metal, abrasives, seafood shells, socks, rags, plastic, sanitary napkins, explosives, flammable materials, lubricating oils, greases, personal wipes and </a:t>
              </a:r>
              <a:r>
                <a:rPr lang="en-US" sz="2600" b="1" dirty="0" err="1" smtClean="0">
                  <a:latin typeface="Modern No. 20" panose="02070704070505020303" pitchFamily="18" charset="0"/>
                </a:rPr>
                <a:t>stormwater</a:t>
              </a:r>
              <a:r>
                <a:rPr lang="en-US" sz="2600" b="1" dirty="0" smtClean="0">
                  <a:latin typeface="Modern No. 20" panose="02070704070505020303" pitchFamily="18" charset="0"/>
                </a:rPr>
                <a:t> (no sump pumps or storm tiles).</a:t>
              </a:r>
              <a:endParaRPr lang="en-US" sz="2600" b="1" dirty="0">
                <a:latin typeface="Modern No. 20" panose="02070704070505020303" pitchFamily="18" charset="0"/>
              </a:endParaRPr>
            </a:p>
          </p:txBody>
        </p:sp>
      </p:grpSp>
    </p:spTree>
    <p:extLst>
      <p:ext uri="{BB962C8B-B14F-4D97-AF65-F5344CB8AC3E}">
        <p14:creationId xmlns:p14="http://schemas.microsoft.com/office/powerpoint/2010/main" val="2497974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106078</TotalTime>
  <Words>1305</Words>
  <Application>Microsoft Office PowerPoint</Application>
  <PresentationFormat>Letter Paper (8.5x11 in)</PresentationFormat>
  <Paragraphs>186</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Constantia</vt:lpstr>
      <vt:lpstr>Modern No. 20</vt:lpstr>
      <vt:lpstr>Times New Roman</vt:lpstr>
      <vt:lpstr>Wingdings</vt:lpstr>
      <vt:lpstr>Wingdings 2</vt:lpstr>
      <vt:lpstr>Flow</vt:lpstr>
      <vt:lpstr>GOMER SEWER IMPROVEMENT AREA </vt:lpstr>
      <vt:lpstr>Overview of Update</vt:lpstr>
      <vt:lpstr>I.  History of Project</vt:lpstr>
      <vt:lpstr>PowerPoint Presentation</vt:lpstr>
      <vt:lpstr>PowerPoint Presentation</vt:lpstr>
      <vt:lpstr>PowerPoint Presentation</vt:lpstr>
      <vt:lpstr>PowerPoint Presentation</vt:lpstr>
      <vt:lpstr>PowerPoint Presentation</vt:lpstr>
      <vt:lpstr>PowerPoint Presentation</vt:lpstr>
      <vt:lpstr>II.  Project Layout &amp; Pump Information</vt:lpstr>
      <vt:lpstr>PowerPoint Presentation</vt:lpstr>
      <vt:lpstr>III.  Project Cost, Funding Assistance and Financing</vt:lpstr>
      <vt:lpstr>PowerPoint Presentation</vt:lpstr>
      <vt:lpstr>PowerPoint Presentation</vt:lpstr>
      <vt:lpstr>V. Post-Construction Connection Procedure</vt:lpstr>
      <vt:lpstr>V. Post-Construction Connection Procedure</vt:lpstr>
      <vt:lpstr>V. Post-Construction Connection Procedure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Niemeyer</dc:creator>
  <cp:lastModifiedBy>Steve Kayatin</cp:lastModifiedBy>
  <cp:revision>5344</cp:revision>
  <cp:lastPrinted>2019-06-24T14:07:18Z</cp:lastPrinted>
  <dcterms:created xsi:type="dcterms:W3CDTF">2008-03-04T19:37:21Z</dcterms:created>
  <dcterms:modified xsi:type="dcterms:W3CDTF">2022-04-12T15:49:55Z</dcterms:modified>
</cp:coreProperties>
</file>